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60" r:id="rId3"/>
    <p:sldId id="307" r:id="rId4"/>
    <p:sldId id="309" r:id="rId5"/>
    <p:sldId id="272" r:id="rId6"/>
    <p:sldId id="27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2"/>
    <p:restoredTop sz="78929"/>
  </p:normalViewPr>
  <p:slideViewPr>
    <p:cSldViewPr snapToGrid="0" snapToObjects="1">
      <p:cViewPr varScale="1">
        <p:scale>
          <a:sx n="74" d="100"/>
          <a:sy n="74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CB758-C57B-614E-8DB5-19B3B3C18F0A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C159-C80A-F747-9400-7091A9A44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dirty="0" err="1"/>
              <a:t>Explain</a:t>
            </a:r>
            <a:r>
              <a:rPr lang="fr-CA" dirty="0"/>
              <a:t> exemption of the Ontario Securities commission </a:t>
            </a:r>
          </a:p>
          <a:p>
            <a:pPr marL="171450" indent="-171450">
              <a:buFontTx/>
              <a:buChar char="-"/>
            </a:pPr>
            <a:r>
              <a:rPr lang="fr-CA" dirty="0"/>
              <a:t>Much </a:t>
            </a:r>
            <a:r>
              <a:rPr lang="fr-CA" dirty="0" err="1"/>
              <a:t>less</a:t>
            </a:r>
            <a:r>
              <a:rPr lang="fr-CA" dirty="0"/>
              <a:t> </a:t>
            </a:r>
            <a:r>
              <a:rPr lang="fr-CA" dirty="0" err="1"/>
              <a:t>complex</a:t>
            </a:r>
            <a:r>
              <a:rPr lang="fr-CA" dirty="0"/>
              <a:t> </a:t>
            </a:r>
            <a:r>
              <a:rPr lang="fr-CA" dirty="0" err="1"/>
              <a:t>process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a for-profit </a:t>
            </a:r>
            <a:r>
              <a:rPr lang="fr-CA" dirty="0" err="1"/>
              <a:t>company</a:t>
            </a:r>
            <a:r>
              <a:rPr lang="fr-CA" dirty="0"/>
              <a:t> </a:t>
            </a:r>
            <a:r>
              <a:rPr lang="fr-CA" dirty="0" err="1"/>
              <a:t>would</a:t>
            </a:r>
            <a:r>
              <a:rPr lang="fr-CA" dirty="0"/>
              <a:t> have to </a:t>
            </a:r>
            <a:r>
              <a:rPr lang="fr-CA" dirty="0" err="1"/>
              <a:t>undertake</a:t>
            </a:r>
            <a:r>
              <a:rPr lang="fr-CA" dirty="0"/>
              <a:t> to issue </a:t>
            </a:r>
            <a:r>
              <a:rPr lang="fr-CA" dirty="0" err="1"/>
              <a:t>securities</a:t>
            </a:r>
            <a:r>
              <a:rPr lang="fr-CA" dirty="0"/>
              <a:t> </a:t>
            </a:r>
          </a:p>
          <a:p>
            <a:pPr marL="171450" indent="-171450">
              <a:buFontTx/>
              <a:buChar char="-"/>
            </a:pPr>
            <a:r>
              <a:rPr lang="fr-CA" dirty="0"/>
              <a:t>Can </a:t>
            </a:r>
            <a:r>
              <a:rPr lang="fr-CA" dirty="0" err="1"/>
              <a:t>explain</a:t>
            </a:r>
            <a:r>
              <a:rPr lang="fr-CA" dirty="0"/>
              <a:t> how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differ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preffered</a:t>
            </a:r>
            <a:r>
              <a:rPr lang="fr-CA" dirty="0"/>
              <a:t> </a:t>
            </a:r>
            <a:r>
              <a:rPr lang="fr-CA" dirty="0" err="1"/>
              <a:t>shares</a:t>
            </a:r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A819-E10D-5F4A-BB61-DE1E66F52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Brief history of our experience in raising community financing for renewable energy projects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Tapestry is a new social venture, with a backing of 20 years of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A819-E10D-5F4A-BB61-DE1E66F52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A819-E10D-5F4A-BB61-DE1E66F52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9F5F-71EB-F146-8800-15A86044F5B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5E88-0AE9-2D4F-A587-D5558E896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(null)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(null)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0ED7B4-BD7F-43CD-B8C1-0CB0D5C838B7}"/>
              </a:ext>
            </a:extLst>
          </p:cNvPr>
          <p:cNvSpPr/>
          <p:nvPr/>
        </p:nvSpPr>
        <p:spPr>
          <a:xfrm>
            <a:off x="8425755" y="0"/>
            <a:ext cx="4343400" cy="6858000"/>
          </a:xfrm>
          <a:prstGeom prst="rect">
            <a:avLst/>
          </a:prstGeom>
          <a:solidFill>
            <a:srgbClr val="EE3424"/>
          </a:solidFill>
          <a:ln>
            <a:solidFill>
              <a:srgbClr val="EF3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2E6D1-35C4-7545-AFC2-734C017D3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84" t="21447" r="5912" b="41331"/>
          <a:stretch/>
        </p:blipFill>
        <p:spPr>
          <a:xfrm>
            <a:off x="1" y="0"/>
            <a:ext cx="84257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1660-D42E-ED49-BDCF-48E4C1BD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61" y="3025453"/>
            <a:ext cx="4306784" cy="1286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6E2F9-715A-7240-A3C5-8FE7DA3216F3}"/>
              </a:ext>
            </a:extLst>
          </p:cNvPr>
          <p:cNvSpPr txBox="1"/>
          <p:nvPr/>
        </p:nvSpPr>
        <p:spPr>
          <a:xfrm>
            <a:off x="7858893" y="4938813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Karla" pitchFamily="2" charset="0"/>
              <a:ea typeface="Karla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October 17, 2018</a:t>
            </a:r>
          </a:p>
        </p:txBody>
      </p:sp>
    </p:spTree>
    <p:extLst>
      <p:ext uri="{BB962C8B-B14F-4D97-AF65-F5344CB8AC3E}">
        <p14:creationId xmlns:p14="http://schemas.microsoft.com/office/powerpoint/2010/main" val="26399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AA940B-3A1B-4C12-B478-CD50DB660531}"/>
              </a:ext>
            </a:extLst>
          </p:cNvPr>
          <p:cNvSpPr/>
          <p:nvPr/>
        </p:nvSpPr>
        <p:spPr>
          <a:xfrm>
            <a:off x="0" y="-41309"/>
            <a:ext cx="10957560" cy="173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B2E2F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F30BC8-58BB-4B5D-9FC9-46F45AA4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7" y="2326070"/>
            <a:ext cx="8929443" cy="4351339"/>
          </a:xfrm>
        </p:spPr>
        <p:txBody>
          <a:bodyPr>
            <a:normAutofit/>
          </a:bodyPr>
          <a:lstStyle/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A proven social finance tool</a:t>
            </a:r>
          </a:p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Issued by co-operative and non-profit organizations</a:t>
            </a:r>
          </a:p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An interest bearing loan from community members</a:t>
            </a:r>
          </a:p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Used to finance a capital project</a:t>
            </a:r>
          </a:p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Typically 20-30% of total project cost</a:t>
            </a:r>
          </a:p>
          <a:p>
            <a:pPr>
              <a:buClr>
                <a:srgbClr val="EE3424"/>
              </a:buClr>
            </a:pPr>
            <a:r>
              <a:rPr lang="en-US" sz="2400" dirty="0">
                <a:latin typeface="Karla" pitchFamily="2" charset="0"/>
                <a:ea typeface="Karla" pitchFamily="2" charset="0"/>
                <a:cs typeface="Avenir Book" charset="0"/>
              </a:rPr>
              <a:t>Done properly, can be held in RRSP or TFSA</a:t>
            </a:r>
          </a:p>
          <a:p>
            <a:endParaRPr lang="fr-CA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B12C8-5FC8-4167-9894-1E6CD31CF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2" t="18124" r="14310"/>
          <a:stretch/>
        </p:blipFill>
        <p:spPr>
          <a:xfrm rot="5400000" flipV="1">
            <a:off x="7546005" y="2212010"/>
            <a:ext cx="6899315" cy="23926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20E733-07D1-4384-8BBA-E709D94D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05"/>
            <a:ext cx="93714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EF3424"/>
                </a:solidFill>
                <a:latin typeface="Chap" panose="02010500000000000000" pitchFamily="2" charset="77"/>
              </a:rPr>
              <a:t>What are Community Bonds?</a:t>
            </a:r>
            <a:endParaRPr lang="fr-CA" sz="5000" dirty="0">
              <a:solidFill>
                <a:srgbClr val="EF3424"/>
              </a:solidFill>
              <a:latin typeface="Chap" panose="02010500000000000000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8BCE1-8A29-464D-8414-044EB2D11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186"/>
          <a:stretch/>
        </p:blipFill>
        <p:spPr>
          <a:xfrm>
            <a:off x="9371401" y="-41319"/>
            <a:ext cx="2820600" cy="6899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88128-88FA-8347-9AEA-DA6DDA334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57" y="5532970"/>
            <a:ext cx="8676123" cy="11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X3bX5qPZeu-T7qjm4OhOhkKU3GxQBzYTOGLoAe3g4POO2OhKXxRXt4_ZqpVlJmhRGPu6vSrfQ5tFbgszMw_-g73JfItzps-XDupFn_Ki7zrUjoWQD3OrQH0m7Md7hvuvUC-8ArqKDKCJukyWLA">
            <a:extLst>
              <a:ext uri="{FF2B5EF4-FFF2-40B4-BE49-F238E27FC236}">
                <a16:creationId xmlns:a16="http://schemas.microsoft.com/office/drawing/2014/main" id="{2C723F83-E944-7A46-84BE-AB1809606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 bwMode="auto">
          <a:xfrm>
            <a:off x="1" y="1"/>
            <a:ext cx="6270447" cy="41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-9WbBf9aG3uQTHjfKxWeLcioFr5o327qJ8Wu_4rSCVyYCuctGiRHAzLBxQKCtt75zp-6S2fDYVSmgu8xbBCT3j8fUAHoPfo2emnWRPCnD6e2A1Uu3csVzawV-QXoTL37gSr5xw7uyT5CrVH8Vg">
            <a:extLst>
              <a:ext uri="{FF2B5EF4-FFF2-40B4-BE49-F238E27FC236}">
                <a16:creationId xmlns:a16="http://schemas.microsoft.com/office/drawing/2014/main" id="{274E36AD-17AC-3D4E-A16B-8539EEE41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7"/>
          <a:stretch/>
        </p:blipFill>
        <p:spPr bwMode="auto">
          <a:xfrm>
            <a:off x="1" y="3508761"/>
            <a:ext cx="6307003" cy="3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-TleVw7UtQ7eKof_Ed-J0y7WqE56jckaQ6CI7yZ1uvPET4P9mvcIY4q1CDb4-ifmb--zsKS46KmwLvKvmum57JwSe0bdSrnVTVu009BHJ2lTdE_fLBdso7m_4vAWz8K54ymuMs2iuirIllfPig">
            <a:extLst>
              <a:ext uri="{FF2B5EF4-FFF2-40B4-BE49-F238E27FC236}">
                <a16:creationId xmlns:a16="http://schemas.microsoft.com/office/drawing/2014/main" id="{1A089E25-3DE8-844C-BAB5-E1FC2B86D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 bwMode="auto">
          <a:xfrm>
            <a:off x="6270447" y="1"/>
            <a:ext cx="5894991" cy="41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hwCsXOFODGagDNBcpb0rJv4suqyDkUMcfhFxiuJPMEvZJMGFQkJVabWfHCNf9oO7USjBw-fT8gdK7uJNZkiNNQaI96wzpkXYHKNwX6GpVODymvGDzTUHiPN8v-Ot_eMnKJfQmNz6PINBF2zc-A">
            <a:extLst>
              <a:ext uri="{FF2B5EF4-FFF2-40B4-BE49-F238E27FC236}">
                <a16:creationId xmlns:a16="http://schemas.microsoft.com/office/drawing/2014/main" id="{E1D65B33-1014-5745-A585-77E73C403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14775"/>
          <a:stretch/>
        </p:blipFill>
        <p:spPr bwMode="auto">
          <a:xfrm>
            <a:off x="6282633" y="3508760"/>
            <a:ext cx="5897181" cy="33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2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X3bX5qPZeu-T7qjm4OhOhkKU3GxQBzYTOGLoAe3g4POO2OhKXxRXt4_ZqpVlJmhRGPu6vSrfQ5tFbgszMw_-g73JfItzps-XDupFn_Ki7zrUjoWQD3OrQH0m7Md7hvuvUC-8ArqKDKCJukyWLA">
            <a:extLst>
              <a:ext uri="{FF2B5EF4-FFF2-40B4-BE49-F238E27FC236}">
                <a16:creationId xmlns:a16="http://schemas.microsoft.com/office/drawing/2014/main" id="{2C723F83-E944-7A46-84BE-AB1809606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 bwMode="auto">
          <a:xfrm>
            <a:off x="1" y="1"/>
            <a:ext cx="6270447" cy="41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-9WbBf9aG3uQTHjfKxWeLcioFr5o327qJ8Wu_4rSCVyYCuctGiRHAzLBxQKCtt75zp-6S2fDYVSmgu8xbBCT3j8fUAHoPfo2emnWRPCnD6e2A1Uu3csVzawV-QXoTL37gSr5xw7uyT5CrVH8Vg">
            <a:extLst>
              <a:ext uri="{FF2B5EF4-FFF2-40B4-BE49-F238E27FC236}">
                <a16:creationId xmlns:a16="http://schemas.microsoft.com/office/drawing/2014/main" id="{274E36AD-17AC-3D4E-A16B-8539EEE41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7"/>
          <a:stretch/>
        </p:blipFill>
        <p:spPr bwMode="auto">
          <a:xfrm>
            <a:off x="1" y="3508761"/>
            <a:ext cx="6307003" cy="3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-TleVw7UtQ7eKof_Ed-J0y7WqE56jckaQ6CI7yZ1uvPET4P9mvcIY4q1CDb4-ifmb--zsKS46KmwLvKvmum57JwSe0bdSrnVTVu009BHJ2lTdE_fLBdso7m_4vAWz8K54ymuMs2iuirIllfPig">
            <a:extLst>
              <a:ext uri="{FF2B5EF4-FFF2-40B4-BE49-F238E27FC236}">
                <a16:creationId xmlns:a16="http://schemas.microsoft.com/office/drawing/2014/main" id="{1A089E25-3DE8-844C-BAB5-E1FC2B86D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 bwMode="auto">
          <a:xfrm>
            <a:off x="6270447" y="1"/>
            <a:ext cx="5909367" cy="41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hwCsXOFODGagDNBcpb0rJv4suqyDkUMcfhFxiuJPMEvZJMGFQkJVabWfHCNf9oO7USjBw-fT8gdK7uJNZkiNNQaI96wzpkXYHKNwX6GpVODymvGDzTUHiPN8v-Ot_eMnKJfQmNz6PINBF2zc-A">
            <a:extLst>
              <a:ext uri="{FF2B5EF4-FFF2-40B4-BE49-F238E27FC236}">
                <a16:creationId xmlns:a16="http://schemas.microsoft.com/office/drawing/2014/main" id="{E1D65B33-1014-5745-A585-77E73C403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14775"/>
          <a:stretch/>
        </p:blipFill>
        <p:spPr bwMode="auto">
          <a:xfrm>
            <a:off x="6282633" y="3508760"/>
            <a:ext cx="5897181" cy="33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FCD57B-AC4F-454E-9FF8-09CED8A30C95}"/>
              </a:ext>
            </a:extLst>
          </p:cNvPr>
          <p:cNvSpPr/>
          <p:nvPr/>
        </p:nvSpPr>
        <p:spPr>
          <a:xfrm>
            <a:off x="0" y="1"/>
            <a:ext cx="1217981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310;p57">
            <a:extLst>
              <a:ext uri="{FF2B5EF4-FFF2-40B4-BE49-F238E27FC236}">
                <a16:creationId xmlns:a16="http://schemas.microsoft.com/office/drawing/2014/main" id="{DB11332B-3EB0-164E-AC20-3C517F4124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5246" y="1003800"/>
            <a:ext cx="7010400" cy="46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1;p57">
            <a:extLst>
              <a:ext uri="{FF2B5EF4-FFF2-40B4-BE49-F238E27FC236}">
                <a16:creationId xmlns:a16="http://schemas.microsoft.com/office/drawing/2014/main" id="{1750E050-F88B-1042-A2AD-3C87D12D60E0}"/>
              </a:ext>
            </a:extLst>
          </p:cNvPr>
          <p:cNvSpPr txBox="1"/>
          <p:nvPr/>
        </p:nvSpPr>
        <p:spPr>
          <a:xfrm>
            <a:off x="7030117" y="5458069"/>
            <a:ext cx="3268013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hap" panose="02010500000000000000" pitchFamily="2" charset="77"/>
                <a:ea typeface="Arial"/>
                <a:cs typeface="Arial"/>
                <a:sym typeface="Arial"/>
              </a:rPr>
              <a:t>COMMUNITY BONDS</a:t>
            </a:r>
            <a:endParaRPr dirty="0">
              <a:latin typeface="Chap" panose="02010500000000000000" pitchFamily="2" charset="77"/>
            </a:endParaRPr>
          </a:p>
        </p:txBody>
      </p:sp>
      <p:sp>
        <p:nvSpPr>
          <p:cNvPr id="11" name="Google Shape;312;p57">
            <a:extLst>
              <a:ext uri="{FF2B5EF4-FFF2-40B4-BE49-F238E27FC236}">
                <a16:creationId xmlns:a16="http://schemas.microsoft.com/office/drawing/2014/main" id="{15E182A9-E6F9-A44B-8867-21D4FED5F35F}"/>
              </a:ext>
            </a:extLst>
          </p:cNvPr>
          <p:cNvSpPr txBox="1"/>
          <p:nvPr/>
        </p:nvSpPr>
        <p:spPr>
          <a:xfrm>
            <a:off x="8479879" y="1201193"/>
            <a:ext cx="3268013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  <a:endParaRPr dirty="0"/>
          </a:p>
        </p:txBody>
      </p:sp>
      <p:sp>
        <p:nvSpPr>
          <p:cNvPr id="12" name="Google Shape;313;p57">
            <a:extLst>
              <a:ext uri="{FF2B5EF4-FFF2-40B4-BE49-F238E27FC236}">
                <a16:creationId xmlns:a16="http://schemas.microsoft.com/office/drawing/2014/main" id="{266612EC-DC47-1B4E-A6BA-AC3D3208262C}"/>
              </a:ext>
            </a:extLst>
          </p:cNvPr>
          <p:cNvSpPr txBox="1"/>
          <p:nvPr/>
        </p:nvSpPr>
        <p:spPr>
          <a:xfrm>
            <a:off x="1483295" y="3429000"/>
            <a:ext cx="2395170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hap" panose="02010500000000000000" pitchFamily="2" charset="77"/>
                <a:ea typeface="Arial"/>
                <a:cs typeface="Arial"/>
                <a:sym typeface="Arial"/>
              </a:rPr>
              <a:t>GRANT</a:t>
            </a:r>
            <a:r>
              <a:rPr lang="en-US" sz="3600" b="1" dirty="0">
                <a:solidFill>
                  <a:schemeClr val="lt1"/>
                </a:solidFill>
                <a:latin typeface="Chap" panose="02010500000000000000" pitchFamily="2" charset="77"/>
              </a:rPr>
              <a:t>S</a:t>
            </a:r>
            <a:endParaRPr dirty="0">
              <a:latin typeface="Chap" panose="02010500000000000000" pitchFamily="2" charset="77"/>
            </a:endParaRPr>
          </a:p>
        </p:txBody>
      </p:sp>
      <p:sp>
        <p:nvSpPr>
          <p:cNvPr id="13" name="Google Shape;314;p57">
            <a:extLst>
              <a:ext uri="{FF2B5EF4-FFF2-40B4-BE49-F238E27FC236}">
                <a16:creationId xmlns:a16="http://schemas.microsoft.com/office/drawing/2014/main" id="{24B17FCD-2262-BA4B-80D8-41E8C2DFA35C}"/>
              </a:ext>
            </a:extLst>
          </p:cNvPr>
          <p:cNvSpPr txBox="1"/>
          <p:nvPr/>
        </p:nvSpPr>
        <p:spPr>
          <a:xfrm>
            <a:off x="4288123" y="155943"/>
            <a:ext cx="1515413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hap" panose="02010500000000000000" pitchFamily="2" charset="77"/>
                <a:ea typeface="Arial"/>
                <a:cs typeface="Arial"/>
                <a:sym typeface="Arial"/>
              </a:rPr>
              <a:t>IN KIND</a:t>
            </a:r>
            <a:endParaRPr dirty="0">
              <a:latin typeface="Chap" panose="02010500000000000000" pitchFamily="2" charset="77"/>
            </a:endParaRPr>
          </a:p>
        </p:txBody>
      </p:sp>
      <p:pic>
        <p:nvPicPr>
          <p:cNvPr id="14" name="Google Shape;315;p57">
            <a:extLst>
              <a:ext uri="{FF2B5EF4-FFF2-40B4-BE49-F238E27FC236}">
                <a16:creationId xmlns:a16="http://schemas.microsoft.com/office/drawing/2014/main" id="{2CC2D949-E247-0E4C-91E3-AF115129A5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5095" y="2075690"/>
            <a:ext cx="1316813" cy="130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16;p57">
            <a:extLst>
              <a:ext uri="{FF2B5EF4-FFF2-40B4-BE49-F238E27FC236}">
                <a16:creationId xmlns:a16="http://schemas.microsoft.com/office/drawing/2014/main" id="{58077B09-DFC6-3C4D-8134-5B97D315A7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783181">
            <a:off x="8678723" y="2075690"/>
            <a:ext cx="1316813" cy="130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8;p57">
            <a:extLst>
              <a:ext uri="{FF2B5EF4-FFF2-40B4-BE49-F238E27FC236}">
                <a16:creationId xmlns:a16="http://schemas.microsoft.com/office/drawing/2014/main" id="{75F099C8-C24A-BE4D-BE49-7BE615C9EBE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30489">
            <a:off x="5121205" y="258947"/>
            <a:ext cx="800739" cy="80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16;p57">
            <a:extLst>
              <a:ext uri="{FF2B5EF4-FFF2-40B4-BE49-F238E27FC236}">
                <a16:creationId xmlns:a16="http://schemas.microsoft.com/office/drawing/2014/main" id="{53A9055E-1391-9E49-A8FF-54063550F5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4987172">
            <a:off x="5240204" y="5352045"/>
            <a:ext cx="1316813" cy="130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13;p57">
            <a:extLst>
              <a:ext uri="{FF2B5EF4-FFF2-40B4-BE49-F238E27FC236}">
                <a16:creationId xmlns:a16="http://schemas.microsoft.com/office/drawing/2014/main" id="{67362057-DB73-0546-B9A8-A96EF2E281E0}"/>
              </a:ext>
            </a:extLst>
          </p:cNvPr>
          <p:cNvSpPr txBox="1"/>
          <p:nvPr/>
        </p:nvSpPr>
        <p:spPr>
          <a:xfrm>
            <a:off x="72640" y="5621870"/>
            <a:ext cx="6316501" cy="36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 pitchFamily="2" charset="0"/>
                <a:ea typeface="Karla" pitchFamily="2" charset="0"/>
                <a:cs typeface="Arial"/>
                <a:sym typeface="Arial"/>
              </a:rPr>
              <a:t>Project Cost: $5 million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Karla" pitchFamily="2" charset="0"/>
                <a:ea typeface="Karla" pitchFamily="2" charset="0"/>
                <a:cs typeface="Arial"/>
                <a:sym typeface="Arial"/>
              </a:rPr>
              <a:t>Bond total: $2 million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 pitchFamily="2" charset="0"/>
                <a:ea typeface="Karla" pitchFamily="2" charset="0"/>
                <a:cs typeface="Arial"/>
                <a:sym typeface="Arial"/>
              </a:rPr>
              <a:t>Timeline: 6 months  </a:t>
            </a:r>
            <a:endParaRPr sz="12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0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44EEE8-15D7-C746-AC81-996ACF8B8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5" t="25814" r="24569" b="15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2910F-7E73-4018-B14F-2BA963FC9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67" r="55103"/>
          <a:stretch/>
        </p:blipFill>
        <p:spPr>
          <a:xfrm>
            <a:off x="0" y="1"/>
            <a:ext cx="3084205" cy="2834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4A057A-D5C4-400D-B32F-C3B5797BC649}"/>
              </a:ext>
            </a:extLst>
          </p:cNvPr>
          <p:cNvSpPr/>
          <p:nvPr/>
        </p:nvSpPr>
        <p:spPr>
          <a:xfrm>
            <a:off x="0" y="2604234"/>
            <a:ext cx="10683240" cy="4253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18DF55D-17D8-6E4E-A730-03F8BE67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9" y="4024100"/>
            <a:ext cx="3305581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hap" charset="0"/>
                <a:ea typeface="Chap" charset="0"/>
                <a:cs typeface="Chap" charset="0"/>
              </a:rPr>
              <a:t>Let’s Finance with the Power of Community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54C75BA-3C00-8A46-9C53-937C9FBB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46" y="3249686"/>
            <a:ext cx="6401538" cy="3277573"/>
          </a:xfrm>
        </p:spPr>
        <p:txBody>
          <a:bodyPr>
            <a:normAutofit fontScale="85000" lnSpcReduction="10000"/>
          </a:bodyPr>
          <a:lstStyle/>
          <a:p>
            <a:pPr marL="358775" indent="-342900">
              <a:lnSpc>
                <a:spcPct val="120000"/>
              </a:lnSpc>
              <a:spcBef>
                <a:spcPts val="500"/>
              </a:spcBef>
              <a:spcAft>
                <a:spcPts val="1800"/>
              </a:spcAft>
              <a:buSzPct val="150000"/>
              <a:buFont typeface="Arial" charset="0"/>
              <a:buChar char="•"/>
            </a:pPr>
            <a:r>
              <a:rPr lang="en-US" sz="2300" dirty="0">
                <a:latin typeface="Karla" charset="0"/>
                <a:ea typeface="Karla" charset="0"/>
                <a:cs typeface="Karla" charset="0"/>
              </a:rPr>
              <a:t>20 years of experience raising community financing for environmental and social projects.</a:t>
            </a:r>
          </a:p>
          <a:p>
            <a:pPr marL="358775" indent="-342900">
              <a:lnSpc>
                <a:spcPct val="120000"/>
              </a:lnSpc>
              <a:spcBef>
                <a:spcPts val="500"/>
              </a:spcBef>
              <a:spcAft>
                <a:spcPts val="1800"/>
              </a:spcAft>
              <a:buSzPct val="150000"/>
              <a:buFont typeface="Arial" charset="0"/>
              <a:buChar char="•"/>
            </a:pPr>
            <a:r>
              <a:rPr lang="en-US" sz="2300" dirty="0">
                <a:latin typeface="Karla" charset="0"/>
                <a:ea typeface="Karla" charset="0"/>
                <a:cs typeface="Karla" charset="0"/>
              </a:rPr>
              <a:t>We have supported 7 issuers across 13 campaigns, raising $55 million in community investment. </a:t>
            </a:r>
          </a:p>
          <a:p>
            <a:pPr marL="358775" indent="-342900">
              <a:lnSpc>
                <a:spcPct val="120000"/>
              </a:lnSpc>
              <a:spcBef>
                <a:spcPts val="500"/>
              </a:spcBef>
              <a:spcAft>
                <a:spcPts val="1800"/>
              </a:spcAft>
              <a:buSzPct val="150000"/>
              <a:buFont typeface="Arial" charset="0"/>
              <a:buChar char="•"/>
            </a:pPr>
            <a:r>
              <a:rPr lang="en-US" sz="2300" dirty="0">
                <a:latin typeface="Karla" charset="0"/>
                <a:ea typeface="Karla" charset="0"/>
                <a:cs typeface="Karla" charset="0"/>
              </a:rPr>
              <a:t>Currently support over 3,800 community investors on our platform. </a:t>
            </a:r>
          </a:p>
          <a:p>
            <a:pPr marL="358775" indent="-342900">
              <a:lnSpc>
                <a:spcPct val="120000"/>
              </a:lnSpc>
              <a:spcBef>
                <a:spcPts val="500"/>
              </a:spcBef>
              <a:spcAft>
                <a:spcPts val="1800"/>
              </a:spcAft>
              <a:buSzPct val="150000"/>
              <a:buFont typeface="Arial" charset="0"/>
              <a:buChar char="•"/>
            </a:pPr>
            <a:endParaRPr lang="en-US" sz="4200" dirty="0">
              <a:latin typeface="Karla" charset="0"/>
              <a:ea typeface="Karla" charset="0"/>
              <a:cs typeface="Karla" charset="0"/>
            </a:endParaRPr>
          </a:p>
          <a:p>
            <a:pPr>
              <a:buClr>
                <a:srgbClr val="FF2700"/>
              </a:buClr>
            </a:pP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221089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17BFA-49BD-684C-A7AA-F0B0D849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0197-14A4-5E49-A767-262E8232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165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You are the Founding Thread in Our Tapestry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3CEC7-82DC-DF43-8F54-ADDCA16F5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" t="51892" r="5068" b="8562"/>
          <a:stretch/>
        </p:blipFill>
        <p:spPr>
          <a:xfrm>
            <a:off x="-5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30E9A5-27F5-9248-BF73-0C379F0EC402}"/>
              </a:ext>
            </a:extLst>
          </p:cNvPr>
          <p:cNvSpPr/>
          <p:nvPr/>
        </p:nvSpPr>
        <p:spPr>
          <a:xfrm>
            <a:off x="3200405" y="4591637"/>
            <a:ext cx="5536316" cy="1939791"/>
          </a:xfrm>
          <a:prstGeom prst="rect">
            <a:avLst/>
          </a:prstGeom>
          <a:solidFill>
            <a:srgbClr val="EF3222"/>
          </a:solidFill>
          <a:ln>
            <a:solidFill>
              <a:srgbClr val="EF3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907FF-DCF1-D848-9F10-588BC1BF2104}"/>
              </a:ext>
            </a:extLst>
          </p:cNvPr>
          <p:cNvSpPr txBox="1"/>
          <p:nvPr/>
        </p:nvSpPr>
        <p:spPr>
          <a:xfrm>
            <a:off x="-3" y="5001188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hap" panose="02010500000000000000" pitchFamily="2" charset="77"/>
              </a:rPr>
              <a:t>Finance to the Power of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98BA4-8689-4943-B574-1A58578AA70D}"/>
              </a:ext>
            </a:extLst>
          </p:cNvPr>
          <p:cNvSpPr txBox="1"/>
          <p:nvPr/>
        </p:nvSpPr>
        <p:spPr>
          <a:xfrm>
            <a:off x="5" y="5783741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Karla" pitchFamily="2" charset="0"/>
                <a:ea typeface="Karla" pitchFamily="2" charset="0"/>
              </a:rPr>
              <a:t>www.tapestrycapital.ca</a:t>
            </a:r>
            <a:endParaRPr lang="en-US" sz="3000" dirty="0">
              <a:solidFill>
                <a:schemeClr val="bg1"/>
              </a:solidFill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5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194</Words>
  <Application>Microsoft Macintosh PowerPoint</Application>
  <PresentationFormat>Widescreen</PresentationFormat>
  <Paragraphs>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Chap</vt:lpstr>
      <vt:lpstr>Karla</vt:lpstr>
      <vt:lpstr>Office Theme</vt:lpstr>
      <vt:lpstr>PowerPoint Presentation</vt:lpstr>
      <vt:lpstr>What are Community Bonds?</vt:lpstr>
      <vt:lpstr>PowerPoint Presentation</vt:lpstr>
      <vt:lpstr>PowerPoint Presentation</vt:lpstr>
      <vt:lpstr>Let’s Finance with the Power of Community</vt:lpstr>
      <vt:lpstr>PowerPoint Presentation</vt:lpstr>
      <vt:lpstr>Thank You! You are the Founding Thread in Our Tapestry 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Collins-Swartz</dc:creator>
  <cp:lastModifiedBy>Microsoft Office User</cp:lastModifiedBy>
  <cp:revision>29</cp:revision>
  <cp:lastPrinted>2018-07-11T13:25:14Z</cp:lastPrinted>
  <dcterms:created xsi:type="dcterms:W3CDTF">2018-04-20T18:09:41Z</dcterms:created>
  <dcterms:modified xsi:type="dcterms:W3CDTF">2018-10-17T15:38:33Z</dcterms:modified>
</cp:coreProperties>
</file>