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23"/>
  </p:notesMasterIdLst>
  <p:sldIdLst>
    <p:sldId id="256" r:id="rId5"/>
    <p:sldId id="258" r:id="rId6"/>
    <p:sldId id="259" r:id="rId7"/>
    <p:sldId id="265" r:id="rId8"/>
    <p:sldId id="264" r:id="rId9"/>
    <p:sldId id="266" r:id="rId10"/>
    <p:sldId id="274" r:id="rId11"/>
    <p:sldId id="275" r:id="rId12"/>
    <p:sldId id="795" r:id="rId13"/>
    <p:sldId id="278" r:id="rId14"/>
    <p:sldId id="280" r:id="rId15"/>
    <p:sldId id="276" r:id="rId16"/>
    <p:sldId id="268" r:id="rId17"/>
    <p:sldId id="272" r:id="rId18"/>
    <p:sldId id="799" r:id="rId19"/>
    <p:sldId id="267" r:id="rId20"/>
    <p:sldId id="282" r:id="rId21"/>
    <p:sldId id="79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lette Pepin" initials="CP" lastIdx="11" clrIdx="0"/>
  <p:cmAuthor id="1" name="Jim-Ryan" initials="J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64646"/>
    <a:srgbClr val="E2B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7" autoAdjust="0"/>
    <p:restoredTop sz="81077" autoAdjust="0"/>
  </p:normalViewPr>
  <p:slideViewPr>
    <p:cSldViewPr>
      <p:cViewPr varScale="1">
        <p:scale>
          <a:sx n="101" d="100"/>
          <a:sy n="101" d="100"/>
        </p:scale>
        <p:origin x="14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2FF1-C992-41D1-BC45-8F28D87C47D1}" type="datetimeFigureOut">
              <a:rPr lang="en-CA" smtClean="0"/>
              <a:pPr/>
              <a:t>2018-10-16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433D7-9FB8-4F93-8908-F68DBADA6CA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821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Material</a:t>
            </a:r>
            <a:r>
              <a:rPr lang="fr-CA" dirty="0"/>
              <a:t>:</a:t>
            </a:r>
          </a:p>
          <a:p>
            <a:r>
              <a:rPr lang="fr-CA" dirty="0"/>
              <a:t>Flyers (</a:t>
            </a:r>
            <a:r>
              <a:rPr lang="fr-CA" dirty="0" err="1"/>
              <a:t>loans</a:t>
            </a:r>
            <a:r>
              <a:rPr lang="fr-CA" dirty="0"/>
              <a:t>)</a:t>
            </a:r>
          </a:p>
          <a:p>
            <a:r>
              <a:rPr lang="fr-CA" dirty="0"/>
              <a:t>Business </a:t>
            </a:r>
            <a:r>
              <a:rPr lang="fr-CA"/>
              <a:t>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33D7-9FB8-4F93-8908-F68DBADA6CAC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7806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0B585-A484-4E7D-8926-EB7A2B68A1DB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782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Elaborate</a:t>
            </a:r>
            <a:endParaRPr lang="fr-CA" dirty="0"/>
          </a:p>
          <a:p>
            <a:r>
              <a:rPr lang="fr-CA" dirty="0"/>
              <a:t>Business plan: </a:t>
            </a:r>
            <a:r>
              <a:rPr lang="fr-CA" dirty="0" err="1"/>
              <a:t>we</a:t>
            </a:r>
            <a:r>
              <a:rPr lang="fr-CA" dirty="0"/>
              <a:t> guide but </a:t>
            </a:r>
            <a:r>
              <a:rPr lang="fr-CA" dirty="0" err="1"/>
              <a:t>don’t</a:t>
            </a:r>
            <a:r>
              <a:rPr lang="fr-CA" dirty="0"/>
              <a:t> </a:t>
            </a:r>
            <a:r>
              <a:rPr lang="fr-CA" dirty="0" err="1"/>
              <a:t>write</a:t>
            </a:r>
            <a:r>
              <a:rPr lang="fr-CA" dirty="0"/>
              <a:t>, </a:t>
            </a:r>
            <a:r>
              <a:rPr lang="fr-CA" dirty="0" err="1"/>
              <a:t>why</a:t>
            </a:r>
            <a:r>
              <a:rPr lang="fr-CA" dirty="0"/>
              <a:t> the BP </a:t>
            </a:r>
            <a:r>
              <a:rPr lang="fr-CA" dirty="0" err="1"/>
              <a:t>is</a:t>
            </a:r>
            <a:r>
              <a:rPr lang="fr-CA" dirty="0"/>
              <a:t> important, etc. </a:t>
            </a:r>
          </a:p>
          <a:p>
            <a:r>
              <a:rPr lang="fr-CA" dirty="0"/>
              <a:t>Cash Flow: </a:t>
            </a:r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it</a:t>
            </a:r>
            <a:r>
              <a:rPr lang="fr-CA" dirty="0"/>
              <a:t> and </a:t>
            </a:r>
            <a:r>
              <a:rPr lang="fr-CA" dirty="0" err="1"/>
              <a:t>why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it</a:t>
            </a:r>
            <a:r>
              <a:rPr lang="fr-CA" dirty="0"/>
              <a:t> important?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33D7-9FB8-4F93-8908-F68DBADA6CAC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879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33D7-9FB8-4F93-8908-F68DBADA6CAC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277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75DEF-21C0-4128-AE36-1A33BF6C9998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5035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69DF-4434-4201-9620-AC0636C6ED7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154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33D7-9FB8-4F93-8908-F68DBADA6CAC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2068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fr-CA" dirty="0" err="1"/>
              <a:t>Website</a:t>
            </a:r>
            <a:r>
              <a:rPr lang="fr-CA" dirty="0"/>
              <a:t> in English </a:t>
            </a:r>
            <a:r>
              <a:rPr lang="fr-CA" dirty="0" err="1"/>
              <a:t>only</a:t>
            </a:r>
            <a:r>
              <a:rPr lang="fr-CA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fr-CA" dirty="0"/>
              <a:t>Service in French </a:t>
            </a:r>
            <a:r>
              <a:rPr lang="fr-CA" dirty="0" err="1"/>
              <a:t>less</a:t>
            </a:r>
            <a:r>
              <a:rPr lang="fr-CA" dirty="0"/>
              <a:t> reliable </a:t>
            </a:r>
            <a:r>
              <a:rPr lang="fr-CA" dirty="0" err="1"/>
              <a:t>until</a:t>
            </a:r>
            <a:r>
              <a:rPr lang="fr-CA" dirty="0"/>
              <a:t> </a:t>
            </a:r>
            <a:r>
              <a:rPr lang="fr-CA" dirty="0" err="1"/>
              <a:t>December</a:t>
            </a:r>
            <a:r>
              <a:rPr lang="fr-CA" dirty="0"/>
              <a:t> </a:t>
            </a:r>
            <a:r>
              <a:rPr lang="fr-CA" dirty="0" err="1"/>
              <a:t>however</a:t>
            </a:r>
            <a:r>
              <a:rPr lang="fr-CA" dirty="0"/>
              <a:t> </a:t>
            </a:r>
            <a:r>
              <a:rPr lang="fr-CA" dirty="0" err="1"/>
              <a:t>we</a:t>
            </a:r>
            <a:r>
              <a:rPr lang="fr-CA" dirty="0"/>
              <a:t> can </a:t>
            </a:r>
            <a:r>
              <a:rPr lang="fr-CA" dirty="0" err="1"/>
              <a:t>provide</a:t>
            </a:r>
            <a:r>
              <a:rPr lang="fr-CA" dirty="0"/>
              <a:t> </a:t>
            </a:r>
            <a:r>
              <a:rPr lang="fr-CA" dirty="0" err="1"/>
              <a:t>interpretation</a:t>
            </a:r>
            <a:r>
              <a:rPr lang="fr-CA" dirty="0"/>
              <a:t> in </a:t>
            </a:r>
            <a:r>
              <a:rPr lang="fr-CA" dirty="0" err="1"/>
              <a:t>some</a:t>
            </a:r>
            <a:r>
              <a:rPr lang="fr-CA" dirty="0"/>
              <a:t> cases.</a:t>
            </a:r>
          </a:p>
          <a:p>
            <a:pPr marL="228600" indent="-228600">
              <a:buFont typeface="+mj-lt"/>
              <a:buAutoNum type="arabicPeriod"/>
            </a:pPr>
            <a:r>
              <a:rPr lang="fr-CA" dirty="0" err="1"/>
              <a:t>Distribute</a:t>
            </a:r>
            <a:r>
              <a:rPr lang="fr-CA" dirty="0"/>
              <a:t> flyer.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33D7-9FB8-4F93-8908-F68DBADA6CAC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4808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69DF-4434-4201-9620-AC0636C6ED7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391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5000979"/>
            <a:ext cx="9147765" cy="1864110"/>
            <a:chOff x="-3765" y="4883888"/>
            <a:chExt cx="9147765" cy="198120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b="1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solidFill>
                <a:srgbClr val="00B050"/>
              </a:solidFill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b="1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3888"/>
              <a:ext cx="9147765" cy="839943"/>
            </a:xfrm>
            <a:prstGeom prst="line">
              <a:avLst/>
            </a:prstGeom>
            <a:noFill/>
            <a:ln w="1206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600C661-C4F4-49CE-96B0-10CE122ADC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34112"/>
            <a:ext cx="2896025" cy="8326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50"/>
              </a:buClr>
              <a:defRPr/>
            </a:lvl1pPr>
            <a:lvl2pPr>
              <a:buClr>
                <a:srgbClr val="E2B136"/>
              </a:buClr>
              <a:defRPr/>
            </a:lvl2pPr>
            <a:lvl3pPr>
              <a:buClr>
                <a:srgbClr val="E2B136"/>
              </a:buClr>
              <a:defRPr/>
            </a:lvl3pPr>
            <a:lvl4pPr>
              <a:buClr>
                <a:srgbClr val="E2B136"/>
              </a:buClr>
              <a:defRPr/>
            </a:lvl4pPr>
            <a:lvl5pPr>
              <a:buClr>
                <a:srgbClr val="E2B136"/>
              </a:buClr>
              <a:defRPr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7944"/>
            <a:ext cx="478632" cy="365125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endParaRPr lang="en-CA" dirty="0"/>
          </a:p>
          <a:p>
            <a:fld id="{6326956A-A96B-4810-9401-5FFF7A529E0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B3FFA2-24E3-419C-B361-FC53EFE790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74638"/>
            <a:ext cx="1214506" cy="34917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 b="1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B16A7012-D3C5-4520-89B8-7F712F319864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3767" y="6407944"/>
            <a:ext cx="4575765" cy="4533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b="1"/>
          </a:p>
        </p:txBody>
      </p:sp>
      <p:sp>
        <p:nvSpPr>
          <p:cNvPr id="10" name="Chevron 6">
            <a:extLst>
              <a:ext uri="{FF2B5EF4-FFF2-40B4-BE49-F238E27FC236}">
                <a16:creationId xmlns:a16="http://schemas.microsoft.com/office/drawing/2014/main" id="{F55B00A6-C6F9-4C26-8C4C-BED3C41FB3A3}"/>
              </a:ext>
            </a:extLst>
          </p:cNvPr>
          <p:cNvSpPr/>
          <p:nvPr userDrawn="1"/>
        </p:nvSpPr>
        <p:spPr>
          <a:xfrm>
            <a:off x="3459357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Arial" panose="020B0604020202020204" pitchFamily="34" charset="0"/>
              <a:buChar char="•"/>
              <a:tabLst/>
              <a:defRPr sz="2800">
                <a:solidFill>
                  <a:schemeClr val="bg1"/>
                </a:solidFill>
              </a:defRPr>
            </a:lvl1pPr>
            <a:lvl2pPr marL="621792" marR="0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tabLst/>
              <a:defRPr sz="2400">
                <a:solidFill>
                  <a:schemeClr val="bg1"/>
                </a:solidFill>
              </a:defRPr>
            </a:lvl2pPr>
            <a:lvl3pPr marL="859536" marR="0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3pPr>
            <a:lvl4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 typeface="Wingdings 2"/>
              <a:buChar char=""/>
              <a:tabLst/>
              <a:defRPr sz="1800">
                <a:solidFill>
                  <a:schemeClr val="bg1"/>
                </a:solidFill>
              </a:defRPr>
            </a:lvl4pPr>
            <a:lvl5pPr marL="1371600" marR="0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 typeface="Wingdings 2"/>
              <a:buChar char=""/>
              <a:tabLst/>
              <a:defRPr sz="1800">
                <a:solidFill>
                  <a:schemeClr val="bg1"/>
                </a:solidFill>
              </a:defRPr>
            </a:lvl5pPr>
            <a:extLst/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9536" marR="0" lvl="2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1430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 typeface="Wingdings 2"/>
              <a:buChar char="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3716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 typeface="Wingdings 2"/>
              <a:buChar char="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Arial" panose="020B0604020202020204" pitchFamily="34" charset="0"/>
              <a:buChar char="•"/>
              <a:tabLst/>
              <a:defRPr sz="2800">
                <a:solidFill>
                  <a:schemeClr val="bg1"/>
                </a:solidFill>
              </a:defRPr>
            </a:lvl1pPr>
            <a:lvl2pPr marL="621792" marR="0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tabLst/>
              <a:defRPr sz="2400">
                <a:solidFill>
                  <a:schemeClr val="bg1"/>
                </a:solidFill>
              </a:defRPr>
            </a:lvl2pPr>
            <a:lvl3pPr marL="859536" marR="0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3pPr>
            <a:lvl4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 typeface="Wingdings 2"/>
              <a:buChar char=""/>
              <a:tabLst/>
              <a:defRPr sz="1800">
                <a:solidFill>
                  <a:schemeClr val="bg1"/>
                </a:solidFill>
              </a:defRPr>
            </a:lvl4pPr>
            <a:lvl5pPr marL="1371600" marR="0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 typeface="Wingdings 2"/>
              <a:buChar char=""/>
              <a:tabLst/>
              <a:defRPr sz="1800">
                <a:solidFill>
                  <a:schemeClr val="bg1"/>
                </a:solidFill>
              </a:defRPr>
            </a:lvl5pPr>
            <a:extLst/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9536" marR="0" lvl="2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1430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 typeface="Wingdings 2"/>
              <a:buChar char="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3716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 typeface="Wingdings 2"/>
              <a:buChar char="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10" name="Title 6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Click to edit Master title style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6C5EDBD2-ACD7-4D72-9A76-CCFBA373FB6B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3767" y="6407944"/>
            <a:ext cx="4575765" cy="4533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b="1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29D4924-1445-417C-BF36-25A7B873C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07944"/>
            <a:ext cx="478632" cy="365125"/>
          </a:xfrm>
          <a:prstGeom prst="rect">
            <a:avLst/>
          </a:prstGeom>
        </p:spPr>
        <p:txBody>
          <a:bodyPr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endParaRPr lang="en-CA"/>
          </a:p>
          <a:p>
            <a:fld id="{6326956A-A96B-4810-9401-5FFF7A529E0B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28C5D6-9E4E-4E4F-A421-E734417EBF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74638"/>
            <a:ext cx="1214506" cy="34917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>
            <a:extLst>
              <a:ext uri="{FF2B5EF4-FFF2-40B4-BE49-F238E27FC236}">
                <a16:creationId xmlns:a16="http://schemas.microsoft.com/office/drawing/2014/main" id="{D6E5823C-96B2-4FA4-80BB-3121AAF92366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3767" y="6407944"/>
            <a:ext cx="4575765" cy="4533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b="1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73B4BBD-92BB-4B20-986D-DCF930B6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407944"/>
            <a:ext cx="478632" cy="365125"/>
          </a:xfrm>
          <a:prstGeom prst="rect">
            <a:avLst/>
          </a:prstGeom>
        </p:spPr>
        <p:txBody>
          <a:bodyPr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endParaRPr lang="en-CA"/>
          </a:p>
          <a:p>
            <a:fld id="{6326956A-A96B-4810-9401-5FFF7A529E0B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D14761-CD4C-4FD4-AC50-D26EAF9BB9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74638"/>
            <a:ext cx="1214506" cy="34917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A1543F-B67E-48DC-800B-3F414AA46B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74638"/>
            <a:ext cx="1214506" cy="34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7D18A2B-C49C-4165-9F2A-BE1B28F39B0E}"/>
              </a:ext>
            </a:extLst>
          </p:cNvPr>
          <p:cNvGrpSpPr/>
          <p:nvPr userDrawn="1"/>
        </p:nvGrpSpPr>
        <p:grpSpPr>
          <a:xfrm>
            <a:off x="-3767" y="5867400"/>
            <a:ext cx="9155886" cy="990600"/>
            <a:chOff x="-11886" y="4880373"/>
            <a:chExt cx="9155886" cy="1984715"/>
          </a:xfrm>
        </p:grpSpPr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DDE7BAB-8661-47A6-AB0F-EE48EB4D33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1886" y="4883887"/>
              <a:ext cx="9155886" cy="1981201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print">
                <a:alphaModFix amt="50000"/>
              </a:blip>
              <a:tile tx="0" ty="0" sx="50000" sy="50000" flip="none" algn="t"/>
            </a:blipFill>
            <a:ln w="12700" cap="rnd" cmpd="thickThin" algn="ctr">
              <a:solidFill>
                <a:srgbClr val="00B050"/>
              </a:solidFill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b="1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763095C-1789-48CA-B562-0E3B703C1A7C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CA6FAEF9-1760-4558-AEAC-E64F54D7E131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3767" y="6407944"/>
            <a:ext cx="4575765" cy="4533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90" r:id="rId5"/>
    <p:sldLayoutId id="2147483691" r:id="rId6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rgbClr val="00B050"/>
        </a:buClr>
        <a:buSzPct val="125000"/>
        <a:buFont typeface="Arial" panose="020B0604020202020204" pitchFamily="34" charset="0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rgbClr val="00B050"/>
        </a:buClr>
        <a:buSzPct val="100000"/>
        <a:buFont typeface="Arial" panose="020B0604020202020204" pitchFamily="34" charset="0"/>
        <a:buChar char="•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Tx/>
        <a:buSzPct val="100000"/>
        <a:buFont typeface="Arial" panose="020B0604020202020204" pitchFamily="34" charset="0"/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Tx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Tx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lf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camelia@oclf.org" TargetMode="External"/><Relationship Id="rId5" Type="http://schemas.openxmlformats.org/officeDocument/2006/relationships/hyperlink" Target="mailto:ali@oclf.org" TargetMode="External"/><Relationship Id="rId4" Type="http://schemas.openxmlformats.org/officeDocument/2006/relationships/hyperlink" Target="mailto:colette@oclf.or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pqchc.com/" TargetMode="External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21" Type="http://schemas.openxmlformats.org/officeDocument/2006/relationships/hyperlink" Target="http://cciottawa.ca/" TargetMode="External"/><Relationship Id="rId34" Type="http://schemas.openxmlformats.org/officeDocument/2006/relationships/image" Target="../media/image22.png"/><Relationship Id="rId7" Type="http://schemas.openxmlformats.org/officeDocument/2006/relationships/hyperlink" Target="http://olip-plio.ca/" TargetMode="External"/><Relationship Id="rId12" Type="http://schemas.openxmlformats.org/officeDocument/2006/relationships/image" Target="../media/image11.jpeg"/><Relationship Id="rId17" Type="http://schemas.openxmlformats.org/officeDocument/2006/relationships/hyperlink" Target="http://ottawa-worldskills.org/" TargetMode="External"/><Relationship Id="rId25" Type="http://schemas.openxmlformats.org/officeDocument/2006/relationships/hyperlink" Target="http://in-tac.ca/" TargetMode="External"/><Relationship Id="rId33" Type="http://schemas.openxmlformats.org/officeDocument/2006/relationships/hyperlink" Target="http://www.collegelacite.ca/" TargetMode="External"/><Relationship Id="rId38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jpeg"/><Relationship Id="rId20" Type="http://schemas.openxmlformats.org/officeDocument/2006/relationships/image" Target="../media/image15.png"/><Relationship Id="rId29" Type="http://schemas.openxmlformats.org/officeDocument/2006/relationships/hyperlink" Target="http://ttcc.c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://www.ocdsb.ca/Pages/default.aspx" TargetMode="External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37" Type="http://schemas.openxmlformats.org/officeDocument/2006/relationships/image" Target="../media/image24.png"/><Relationship Id="rId5" Type="http://schemas.openxmlformats.org/officeDocument/2006/relationships/hyperlink" Target="http://investottawa.ca/" TargetMode="External"/><Relationship Id="rId15" Type="http://schemas.openxmlformats.org/officeDocument/2006/relationships/hyperlink" Target="http://www.ymcaywca.ca/" TargetMode="External"/><Relationship Id="rId23" Type="http://schemas.openxmlformats.org/officeDocument/2006/relationships/hyperlink" Target="http://www.immigrantwomenservices.com/" TargetMode="External"/><Relationship Id="rId28" Type="http://schemas.openxmlformats.org/officeDocument/2006/relationships/image" Target="../media/image19.jpeg"/><Relationship Id="rId36" Type="http://schemas.openxmlformats.org/officeDocument/2006/relationships/hyperlink" Target="http://www.labourmarketottawa.ca/fr" TargetMode="External"/><Relationship Id="rId10" Type="http://schemas.openxmlformats.org/officeDocument/2006/relationships/image" Target="../media/image10.png"/><Relationship Id="rId19" Type="http://schemas.openxmlformats.org/officeDocument/2006/relationships/hyperlink" Target="http://ysb.ca/" TargetMode="External"/><Relationship Id="rId31" Type="http://schemas.openxmlformats.org/officeDocument/2006/relationships/hyperlink" Target="http://www.algonquincollege.com/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biblioottawalibrary.ca/en" TargetMode="External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hyperlink" Target="http://adulths.ocdsb.ca/index.php?id=51" TargetMode="External"/><Relationship Id="rId30" Type="http://schemas.openxmlformats.org/officeDocument/2006/relationships/image" Target="../media/image20.png"/><Relationship Id="rId35" Type="http://schemas.openxmlformats.org/officeDocument/2006/relationships/image" Target="../media/image23.png"/><Relationship Id="rId8" Type="http://schemas.openxmlformats.org/officeDocument/2006/relationships/image" Target="../media/image9.png"/><Relationship Id="rId3" Type="http://schemas.openxmlformats.org/officeDocument/2006/relationships/hyperlink" Target="http://www.flano-ralfo.c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jpe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21" Type="http://schemas.openxmlformats.org/officeDocument/2006/relationships/image" Target="../media/image51.jpe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jpe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jpe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B0F53-AB69-4420-ACA9-A5D4ADD12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829761"/>
          </a:xfrm>
        </p:spPr>
        <p:txBody>
          <a:bodyPr/>
          <a:lstStyle/>
          <a:p>
            <a:r>
              <a:rPr lang="fr-CA" dirty="0"/>
              <a:t>OCLF: </a:t>
            </a:r>
            <a:r>
              <a:rPr lang="fr-CA" i="1" dirty="0" err="1"/>
              <a:t>Lending</a:t>
            </a:r>
            <a:r>
              <a:rPr lang="fr-CA" dirty="0"/>
              <a:t> a Hand in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1DF46-36B4-48F1-B57F-75165D1EC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048962"/>
            <a:ext cx="7772400" cy="1762350"/>
          </a:xfrm>
        </p:spPr>
        <p:txBody>
          <a:bodyPr>
            <a:normAutofit lnSpcReduction="10000"/>
          </a:bodyPr>
          <a:lstStyle/>
          <a:p>
            <a:r>
              <a:rPr lang="fr-CA" sz="2000" dirty="0" err="1">
                <a:solidFill>
                  <a:srgbClr val="00B050"/>
                </a:solidFill>
              </a:rPr>
              <a:t>Financing</a:t>
            </a:r>
            <a:r>
              <a:rPr lang="fr-CA" sz="2000" dirty="0">
                <a:solidFill>
                  <a:srgbClr val="00B050"/>
                </a:solidFill>
              </a:rPr>
              <a:t> and Support for Small Businesses</a:t>
            </a:r>
          </a:p>
          <a:p>
            <a:endParaRPr lang="fr-CA" sz="2000" dirty="0"/>
          </a:p>
          <a:p>
            <a:endParaRPr lang="fr-CA" sz="2000" dirty="0"/>
          </a:p>
          <a:p>
            <a:r>
              <a:rPr lang="fr-CA" sz="2000" dirty="0"/>
              <a:t>Jane Duchscher</a:t>
            </a:r>
          </a:p>
          <a:p>
            <a:r>
              <a:rPr lang="fr-CA" sz="2000" dirty="0" err="1"/>
              <a:t>Executive</a:t>
            </a:r>
            <a:r>
              <a:rPr lang="fr-CA" sz="2000" dirty="0"/>
              <a:t> </a:t>
            </a:r>
            <a:r>
              <a:rPr lang="fr-CA" sz="2000" dirty="0" err="1"/>
              <a:t>Director</a:t>
            </a:r>
            <a:r>
              <a:rPr lang="fr-CA" sz="2000" dirty="0"/>
              <a:t> - OCLF</a:t>
            </a:r>
          </a:p>
        </p:txBody>
      </p:sp>
    </p:spTree>
    <p:extLst>
      <p:ext uri="{BB962C8B-B14F-4D97-AF65-F5344CB8AC3E}">
        <p14:creationId xmlns:p14="http://schemas.microsoft.com/office/powerpoint/2010/main" val="2729406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328252" y="533400"/>
            <a:ext cx="7914286" cy="756047"/>
          </a:xfrm>
        </p:spPr>
        <p:txBody>
          <a:bodyPr>
            <a:normAutofit/>
          </a:bodyPr>
          <a:lstStyle/>
          <a:p>
            <a:pPr eaLnBrk="1" hangingPunct="1"/>
            <a:r>
              <a:rPr lang="en-CA" sz="3200" dirty="0">
                <a:solidFill>
                  <a:srgbClr val="00B050"/>
                </a:solidFill>
                <a:effectLst/>
              </a:rPr>
              <a:t>Professional Development Loans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sz="quarter" idx="1"/>
          </p:nvPr>
        </p:nvSpPr>
        <p:spPr>
          <a:xfrm>
            <a:off x="328253" y="1524000"/>
            <a:ext cx="7914286" cy="3579742"/>
          </a:xfrm>
        </p:spPr>
        <p:txBody>
          <a:bodyPr>
            <a:normAutofit fontScale="92500"/>
          </a:bodyPr>
          <a:lstStyle/>
          <a:p>
            <a:pPr lvl="1" eaLnBrk="1" hangingPunct="1">
              <a:buFont typeface="Wingdings" pitchFamily="2" charset="2"/>
              <a:buChar char="ü"/>
            </a:pPr>
            <a:r>
              <a:rPr lang="en-CA" sz="2800" dirty="0"/>
              <a:t>Training course tuitions, licensing fees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CA" sz="2800" dirty="0"/>
              <a:t>Travel and accommodation costs while attending a licensing exam out of Ottawa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CA" sz="2800" dirty="0"/>
              <a:t>Living expenses while in a job placement</a:t>
            </a:r>
          </a:p>
          <a:p>
            <a:pPr lvl="1" eaLnBrk="1" hangingPunct="1">
              <a:buFont typeface="Wingdings" pitchFamily="2" charset="2"/>
              <a:buChar char="ü"/>
            </a:pPr>
            <a:endParaRPr lang="en-CA" sz="2800" dirty="0"/>
          </a:p>
          <a:p>
            <a:pPr lvl="1">
              <a:buFont typeface="Wingdings" pitchFamily="2" charset="2"/>
              <a:buChar char="ü"/>
            </a:pPr>
            <a:r>
              <a:rPr lang="en-CA" sz="2800" dirty="0"/>
              <a:t>Up to $5,000 </a:t>
            </a:r>
          </a:p>
          <a:p>
            <a:pPr lvl="1">
              <a:buFont typeface="Wingdings" pitchFamily="2" charset="2"/>
              <a:buChar char="ü"/>
            </a:pPr>
            <a:r>
              <a:rPr lang="en-CA" sz="2800" dirty="0"/>
              <a:t>At Prime plus 2 % to 6% (currently max 9.75%)</a:t>
            </a:r>
          </a:p>
          <a:p>
            <a:pPr lvl="1" eaLnBrk="1" hangingPunct="1">
              <a:buFont typeface="Wingdings" pitchFamily="2" charset="2"/>
              <a:buChar char="ü"/>
            </a:pPr>
            <a:endParaRPr lang="en-CA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28671"/>
            <a:ext cx="609600" cy="272079"/>
          </a:xfrm>
          <a:prstGeom prst="rect">
            <a:avLst/>
          </a:prstGeom>
        </p:spPr>
        <p:txBody>
          <a:bodyPr/>
          <a:lstStyle/>
          <a:p>
            <a:pPr algn="r"/>
            <a:fld id="{F4FAF96C-BED8-43B4-AB0D-7FDB8E0F5FD9}" type="slidenum">
              <a:rPr lang="en-CA" sz="900"/>
              <a:pPr algn="r"/>
              <a:t>10</a:t>
            </a:fld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179284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5726907"/>
            <a:ext cx="762000" cy="273844"/>
          </a:xfrm>
        </p:spPr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54" y="1362455"/>
            <a:ext cx="6327338" cy="3963152"/>
          </a:xfrm>
        </p:spPr>
        <p:txBody>
          <a:bodyPr>
            <a:normAutofit lnSpcReduction="10000"/>
          </a:bodyPr>
          <a:lstStyle/>
          <a:p>
            <a:pPr>
              <a:spcAft>
                <a:spcPts val="900"/>
              </a:spcAft>
            </a:pPr>
            <a:r>
              <a:rPr lang="en-US" dirty="0"/>
              <a:t>Accounting 	</a:t>
            </a:r>
          </a:p>
          <a:p>
            <a:pPr>
              <a:spcAft>
                <a:spcPts val="900"/>
              </a:spcAft>
            </a:pPr>
            <a:r>
              <a:rPr lang="en-US" dirty="0"/>
              <a:t>Business </a:t>
            </a:r>
          </a:p>
          <a:p>
            <a:pPr>
              <a:spcAft>
                <a:spcPts val="900"/>
              </a:spcAft>
            </a:pPr>
            <a:r>
              <a:rPr lang="en-US" dirty="0"/>
              <a:t>Health Care</a:t>
            </a:r>
          </a:p>
          <a:p>
            <a:pPr>
              <a:spcAft>
                <a:spcPts val="900"/>
              </a:spcAft>
            </a:pPr>
            <a:r>
              <a:rPr lang="en-US" dirty="0"/>
              <a:t>Community Support Services</a:t>
            </a:r>
          </a:p>
          <a:p>
            <a:pPr>
              <a:spcAft>
                <a:spcPts val="900"/>
              </a:spcAft>
            </a:pPr>
            <a:r>
              <a:rPr lang="en-US" dirty="0"/>
              <a:t>Information Technology</a:t>
            </a:r>
          </a:p>
          <a:p>
            <a:pPr>
              <a:spcAft>
                <a:spcPts val="900"/>
              </a:spcAft>
            </a:pPr>
            <a:r>
              <a:rPr lang="en-US" dirty="0"/>
              <a:t>Legal</a:t>
            </a:r>
          </a:p>
          <a:p>
            <a:pPr>
              <a:spcAft>
                <a:spcPts val="900"/>
              </a:spcAft>
            </a:pPr>
            <a:r>
              <a:rPr lang="en-US" dirty="0"/>
              <a:t>Web and Graphic Design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4154" y="478093"/>
            <a:ext cx="8017846" cy="8572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B050"/>
                </a:solidFill>
                <a:effectLst/>
              </a:rPr>
              <a:t>What Courses Qualify for a Loan?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69" y="3272303"/>
            <a:ext cx="2863397" cy="183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6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0CCCDA-41CA-4691-9A40-38230C871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14350">
              <a:buFont typeface="Century Gothic" panose="020B0502020202020204" pitchFamily="34" charset="0"/>
              <a:buAutoNum type="arabicPeriod"/>
            </a:pPr>
            <a:r>
              <a:rPr lang="en-CA" altLang="en-US" sz="3000" b="1" dirty="0"/>
              <a:t>Be Proactive - </a:t>
            </a:r>
            <a:r>
              <a:rPr lang="en-CA" altLang="en-US" sz="2400" dirty="0"/>
              <a:t>Build a banking relationship long before you actually need to borrow money</a:t>
            </a:r>
          </a:p>
          <a:p>
            <a:pPr marL="971550" lvl="1" indent="-514350">
              <a:buFont typeface="Century Gothic" panose="020B0502020202020204" pitchFamily="34" charset="0"/>
              <a:buAutoNum type="arabicPeriod"/>
            </a:pPr>
            <a:r>
              <a:rPr lang="en-CA" altLang="en-US" sz="3000" b="1" dirty="0"/>
              <a:t>Keep the Lines of Communication Open - </a:t>
            </a:r>
            <a:r>
              <a:rPr lang="en-CA" altLang="en-US" sz="2400" dirty="0"/>
              <a:t>Over-communicating, rather than under-communicating </a:t>
            </a:r>
          </a:p>
          <a:p>
            <a:pPr marL="971550" lvl="1" indent="-514350">
              <a:buFont typeface="Century Gothic" panose="020B0502020202020204" pitchFamily="34" charset="0"/>
              <a:buAutoNum type="arabicPeriod"/>
            </a:pPr>
            <a:r>
              <a:rPr lang="en-CA" altLang="en-US" sz="3000" b="1" dirty="0"/>
              <a:t>Be Prepared – </a:t>
            </a:r>
            <a:r>
              <a:rPr lang="en-CA" altLang="en-US" sz="2400" dirty="0"/>
              <a:t>Copy of your credit report and other requirements</a:t>
            </a:r>
          </a:p>
          <a:p>
            <a:pPr marL="971550" lvl="1" indent="-514350">
              <a:buFont typeface="Century Gothic" panose="020B0502020202020204" pitchFamily="34" charset="0"/>
              <a:buAutoNum type="arabicPeriod"/>
            </a:pPr>
            <a:r>
              <a:rPr lang="en-CA" altLang="en-US" sz="3000" b="1" dirty="0"/>
              <a:t>Understand </a:t>
            </a:r>
            <a:r>
              <a:rPr lang="en-CA" altLang="en-US" sz="2400" dirty="0"/>
              <a:t>the commitment you are making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27EEAB-CCBE-4A21-84B5-75684636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/>
          </a:p>
          <a:p>
            <a:fld id="{6326956A-A96B-4810-9401-5FFF7A529E0B}" type="slidenum">
              <a:rPr lang="en-CA" smtClean="0"/>
              <a:pPr/>
              <a:t>12</a:t>
            </a:fld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88201C-9E0C-43C3-9C6F-89D1C1207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altLang="en-US" sz="3200" dirty="0">
                <a:solidFill>
                  <a:srgbClr val="008000"/>
                </a:solidFill>
                <a:effectLst/>
              </a:rPr>
              <a:t>Consider the Following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9902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2E4794-0CFE-4DF2-83D6-32556766F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084" y="1438738"/>
            <a:ext cx="8718948" cy="4525963"/>
          </a:xfrm>
        </p:spPr>
        <p:txBody>
          <a:bodyPr/>
          <a:lstStyle/>
          <a:p>
            <a:r>
              <a:rPr lang="en-US" dirty="0"/>
              <a:t>Visit our website for more information:</a:t>
            </a:r>
          </a:p>
          <a:p>
            <a:pPr marL="109728" indent="0" algn="ctr">
              <a:buNone/>
            </a:pPr>
            <a:r>
              <a:rPr lang="en-US" dirty="0">
                <a:hlinkClick r:id="rId3"/>
              </a:rPr>
              <a:t>www.oclf.org</a:t>
            </a:r>
            <a:endParaRPr lang="en-US" dirty="0"/>
          </a:p>
          <a:p>
            <a:r>
              <a:rPr lang="en-US" dirty="0"/>
              <a:t>Connect with us by phone:</a:t>
            </a:r>
          </a:p>
          <a:p>
            <a:pPr marL="109728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613-366-2159</a:t>
            </a:r>
          </a:p>
          <a:p>
            <a:r>
              <a:rPr lang="en-US" dirty="0"/>
              <a:t>Two (2) pieces of identification</a:t>
            </a:r>
          </a:p>
          <a:p>
            <a:r>
              <a:rPr lang="en-US" dirty="0"/>
              <a:t>Two (2) references</a:t>
            </a:r>
          </a:p>
          <a:p>
            <a:r>
              <a:rPr lang="en-US" dirty="0"/>
              <a:t>Business Plan &amp; Cash-flow for two (2) years</a:t>
            </a:r>
          </a:p>
          <a:p>
            <a:endParaRPr lang="en-US" dirty="0"/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  <a:p>
            <a:endParaRPr lang="fr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632750-EA4F-44F5-81D6-DFCFF757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/>
          </a:p>
          <a:p>
            <a:fld id="{6326956A-A96B-4810-9401-5FFF7A529E0B}" type="slidenum">
              <a:rPr lang="en-CA" smtClean="0"/>
              <a:pPr/>
              <a:t>13</a:t>
            </a:fld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5BFB7A-4EC7-4C39-95A2-16A5DA623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solidFill>
                  <a:srgbClr val="00B050"/>
                </a:solidFill>
                <a:effectLst/>
              </a:rPr>
              <a:t>Next </a:t>
            </a:r>
            <a:r>
              <a:rPr lang="fr-CA" sz="3200" dirty="0" err="1">
                <a:solidFill>
                  <a:srgbClr val="00B050"/>
                </a:solidFill>
                <a:effectLst/>
              </a:rPr>
              <a:t>Steps</a:t>
            </a:r>
            <a:endParaRPr lang="fr-CA" sz="320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8307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s.jpg">
            <a:extLst>
              <a:ext uri="{FF2B5EF4-FFF2-40B4-BE49-F238E27FC236}">
                <a16:creationId xmlns:a16="http://schemas.microsoft.com/office/drawing/2014/main" id="{C0B19CA9-22B2-4F3E-A1C6-515938F1A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114" y="2438400"/>
            <a:ext cx="3875664" cy="22465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88D4BE-EB4E-4B45-B97E-25E9EB041D7F}"/>
              </a:ext>
            </a:extLst>
          </p:cNvPr>
          <p:cNvSpPr/>
          <p:nvPr/>
        </p:nvSpPr>
        <p:spPr>
          <a:xfrm>
            <a:off x="499114" y="1882606"/>
            <a:ext cx="60540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/>
              <a:t>Jane Duchscher</a:t>
            </a:r>
          </a:p>
          <a:p>
            <a:r>
              <a:rPr lang="en-CA" sz="2000" dirty="0"/>
              <a:t>Executive Director</a:t>
            </a:r>
          </a:p>
          <a:p>
            <a:r>
              <a:rPr lang="en-CA" sz="2000" dirty="0">
                <a:hlinkClick r:id="rId4"/>
              </a:rPr>
              <a:t>jane@oclf.org</a:t>
            </a:r>
            <a:endParaRPr lang="en-CA" sz="2000" dirty="0"/>
          </a:p>
          <a:p>
            <a:endParaRPr lang="en-CA" sz="2000" dirty="0"/>
          </a:p>
          <a:p>
            <a:r>
              <a:rPr lang="en-CA" sz="2000" b="1" dirty="0"/>
              <a:t>Ali Alsaadi</a:t>
            </a:r>
          </a:p>
          <a:p>
            <a:r>
              <a:rPr lang="en-CA" sz="2000" dirty="0"/>
              <a:t>Loans Officer</a:t>
            </a:r>
          </a:p>
          <a:p>
            <a:r>
              <a:rPr lang="en-CA" sz="2000" dirty="0">
                <a:hlinkClick r:id="rId5"/>
              </a:rPr>
              <a:t>ali@oclf.org</a:t>
            </a:r>
            <a:r>
              <a:rPr lang="en-CA" sz="2000" dirty="0"/>
              <a:t> </a:t>
            </a:r>
          </a:p>
          <a:p>
            <a:endParaRPr lang="en-CA" sz="2000" dirty="0"/>
          </a:p>
          <a:p>
            <a:r>
              <a:rPr lang="en-CA" sz="2000" b="1" dirty="0"/>
              <a:t>Camélia Barrit</a:t>
            </a:r>
          </a:p>
          <a:p>
            <a:r>
              <a:rPr lang="en-CA" sz="2000" dirty="0"/>
              <a:t>Loans Officer</a:t>
            </a:r>
          </a:p>
          <a:p>
            <a:r>
              <a:rPr lang="en-CA" sz="2000" dirty="0">
                <a:hlinkClick r:id="rId6"/>
              </a:rPr>
              <a:t>camelia@oclf.org</a:t>
            </a:r>
            <a:r>
              <a:rPr lang="en-CA" sz="2000" dirty="0"/>
              <a:t> (returning December 2018)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6D4420-3601-4C27-AAB1-2743B19DDD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022" y="129761"/>
            <a:ext cx="6096851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6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386E-0FB2-46D9-A053-D93620417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Appendix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56296A-BD7B-4910-A581-CB7B85692A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986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4F6C60-A53C-4CBB-A211-44FC0F85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/>
          </a:p>
          <a:p>
            <a:fld id="{6326956A-A96B-4810-9401-5FFF7A529E0B}" type="slidenum">
              <a:rPr lang="en-CA" smtClean="0"/>
              <a:pPr/>
              <a:t>16</a:t>
            </a:fld>
            <a:endParaRPr lang="en-CA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455FD80-F6F5-4BEF-8296-171F84FE0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976806"/>
              </p:ext>
            </p:extLst>
          </p:nvPr>
        </p:nvGraphicFramePr>
        <p:xfrm>
          <a:off x="304801" y="685800"/>
          <a:ext cx="8708231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9349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Business Loans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66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CA" sz="2400" b="1" noProof="0" dirty="0" err="1"/>
                        <a:t>Amounts</a:t>
                      </a:r>
                      <a:r>
                        <a:rPr lang="fr-CA" sz="2400" b="1" noProof="0" dirty="0"/>
                        <a:t>: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2400" noProof="0" dirty="0"/>
                        <a:t>Up to $ 15,000 (Alterna)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2400" noProof="0" dirty="0"/>
                        <a:t>Up to $ 45,000 (</a:t>
                      </a:r>
                      <a:r>
                        <a:rPr lang="fr-CA" sz="2400" noProof="0" dirty="0" err="1"/>
                        <a:t>Futurpreneur</a:t>
                      </a:r>
                      <a:r>
                        <a:rPr lang="fr-CA" sz="2400" noProof="0" dirty="0"/>
                        <a:t> -18 to 39 </a:t>
                      </a:r>
                      <a:r>
                        <a:rPr lang="fr-CA" sz="2400" noProof="0" dirty="0" err="1"/>
                        <a:t>years</a:t>
                      </a:r>
                      <a:r>
                        <a:rPr lang="fr-CA" sz="2400" noProof="0" dirty="0"/>
                        <a:t> </a:t>
                      </a:r>
                      <a:r>
                        <a:rPr lang="fr-CA" sz="2400" noProof="0" dirty="0" err="1"/>
                        <a:t>old</a:t>
                      </a:r>
                      <a:r>
                        <a:rPr lang="fr-CA" sz="2400" noProof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873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CA" sz="2400" b="1" noProof="0" dirty="0" err="1"/>
                        <a:t>Interest</a:t>
                      </a:r>
                      <a:r>
                        <a:rPr lang="fr-CA" sz="2400" b="1" noProof="0" dirty="0"/>
                        <a:t> Rates: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2400" noProof="0" dirty="0"/>
                        <a:t>Prime + 2 to 6 %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CA" sz="2000" noProof="0" dirty="0"/>
                        <a:t>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07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CA" sz="2400" b="1" noProof="0" dirty="0" err="1"/>
                        <a:t>Terms</a:t>
                      </a:r>
                      <a:r>
                        <a:rPr lang="fr-CA" sz="2400" b="1" noProof="0" dirty="0"/>
                        <a:t>: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2400" noProof="0" dirty="0"/>
                        <a:t>3-5 </a:t>
                      </a:r>
                      <a:r>
                        <a:rPr lang="fr-CA" sz="2400" noProof="0" dirty="0" err="1"/>
                        <a:t>years</a:t>
                      </a:r>
                      <a:endParaRPr lang="fr-CA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338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CA" sz="2400" b="1" noProof="0" dirty="0" err="1"/>
                        <a:t>Repayment</a:t>
                      </a:r>
                      <a:r>
                        <a:rPr lang="fr-CA" sz="2400" b="1" noProof="0" dirty="0"/>
                        <a:t>: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2400" noProof="0" dirty="0"/>
                        <a:t>Alterna – starts 1 </a:t>
                      </a:r>
                      <a:r>
                        <a:rPr lang="fr-CA" sz="2400" noProof="0" dirty="0" err="1"/>
                        <a:t>month</a:t>
                      </a:r>
                      <a:r>
                        <a:rPr lang="fr-CA" sz="2400" noProof="0" dirty="0"/>
                        <a:t> </a:t>
                      </a:r>
                      <a:r>
                        <a:rPr lang="fr-CA" sz="2400" noProof="0" dirty="0" err="1"/>
                        <a:t>after</a:t>
                      </a:r>
                      <a:r>
                        <a:rPr lang="fr-CA" sz="2400" noProof="0" dirty="0"/>
                        <a:t> </a:t>
                      </a:r>
                      <a:r>
                        <a:rPr lang="fr-CA" sz="2400" noProof="0" dirty="0" err="1"/>
                        <a:t>having</a:t>
                      </a:r>
                      <a:r>
                        <a:rPr lang="fr-CA" sz="2400" noProof="0" dirty="0"/>
                        <a:t> </a:t>
                      </a:r>
                      <a:r>
                        <a:rPr lang="fr-CA" sz="2400" noProof="0" dirty="0" err="1"/>
                        <a:t>received</a:t>
                      </a:r>
                      <a:r>
                        <a:rPr lang="fr-CA" sz="2400" noProof="0" dirty="0"/>
                        <a:t> the </a:t>
                      </a:r>
                      <a:r>
                        <a:rPr lang="fr-CA" sz="2400" noProof="0" dirty="0" err="1"/>
                        <a:t>loan</a:t>
                      </a:r>
                      <a:r>
                        <a:rPr lang="fr-CA" sz="2400" noProof="0" dirty="0"/>
                        <a:t>.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2400" noProof="0" dirty="0" err="1"/>
                        <a:t>Futurpreneur</a:t>
                      </a:r>
                      <a:r>
                        <a:rPr lang="fr-CA" sz="2400" noProof="0" dirty="0"/>
                        <a:t> </a:t>
                      </a:r>
                      <a:r>
                        <a:rPr lang="fr-CA" sz="2400" baseline="0" noProof="0" dirty="0"/>
                        <a:t>– 12 </a:t>
                      </a:r>
                      <a:r>
                        <a:rPr lang="fr-CA" sz="2400" baseline="0" noProof="0" dirty="0" err="1"/>
                        <a:t>months</a:t>
                      </a:r>
                      <a:r>
                        <a:rPr lang="fr-CA" sz="2400" baseline="0" noProof="0" dirty="0"/>
                        <a:t> </a:t>
                      </a:r>
                      <a:r>
                        <a:rPr lang="fr-CA" sz="2400" baseline="0" noProof="0" dirty="0" err="1"/>
                        <a:t>interest</a:t>
                      </a:r>
                      <a:r>
                        <a:rPr lang="fr-CA" sz="2400" baseline="0" noProof="0" dirty="0"/>
                        <a:t> </a:t>
                      </a:r>
                      <a:r>
                        <a:rPr lang="fr-CA" sz="2400" baseline="0" noProof="0" dirty="0" err="1"/>
                        <a:t>only</a:t>
                      </a:r>
                      <a:r>
                        <a:rPr lang="fr-CA" sz="2400" baseline="0" noProof="0" dirty="0"/>
                        <a:t> </a:t>
                      </a:r>
                      <a:r>
                        <a:rPr lang="fr-CA" sz="2400" baseline="0" noProof="0" dirty="0" err="1"/>
                        <a:t>payments</a:t>
                      </a:r>
                      <a:endParaRPr lang="fr-CA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536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5726907"/>
            <a:ext cx="762000" cy="273844"/>
          </a:xfrm>
        </p:spPr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75438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7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6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041">
                <a:tc>
                  <a:txBody>
                    <a:bodyPr/>
                    <a:lstStyle/>
                    <a:p>
                      <a:r>
                        <a:rPr lang="en-US" sz="1400" dirty="0"/>
                        <a:t>Program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Requirements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093">
                <a:tc>
                  <a:txBody>
                    <a:bodyPr/>
                    <a:lstStyle/>
                    <a:p>
                      <a:r>
                        <a:rPr lang="en-US" sz="2000" dirty="0"/>
                        <a:t>Length of Program</a:t>
                      </a:r>
                    </a:p>
                    <a:p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Up to 2 years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475">
                <a:tc>
                  <a:txBody>
                    <a:bodyPr/>
                    <a:lstStyle/>
                    <a:p>
                      <a:r>
                        <a:rPr lang="en-US" sz="2000" dirty="0"/>
                        <a:t>Living and</a:t>
                      </a:r>
                      <a:r>
                        <a:rPr lang="en-US" sz="2000" baseline="0" dirty="0"/>
                        <a:t> travel expenses for out of city exams 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Receipts required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350">
                <a:tc>
                  <a:txBody>
                    <a:bodyPr/>
                    <a:lstStyle/>
                    <a:p>
                      <a:r>
                        <a:rPr lang="en-US" sz="2000" dirty="0"/>
                        <a:t>Books, examination and licensing fees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Receipts</a:t>
                      </a:r>
                      <a:r>
                        <a:rPr lang="en-US" sz="2000" baseline="0" dirty="0"/>
                        <a:t> required 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041">
                <a:tc>
                  <a:txBody>
                    <a:bodyPr/>
                    <a:lstStyle/>
                    <a:p>
                      <a:r>
                        <a:rPr lang="en-US" sz="2000" b="0" i="0" dirty="0"/>
                        <a:t>Exam Schedule or Letter</a:t>
                      </a:r>
                      <a:r>
                        <a:rPr lang="en-US" sz="2000" b="0" i="0" baseline="0" dirty="0"/>
                        <a:t> of Acceptance </a:t>
                      </a:r>
                      <a:endParaRPr lang="en-US" sz="2000" b="0" i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0" i="0" dirty="0"/>
                        <a:t>Required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68658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B050"/>
                </a:solidFill>
                <a:effectLst/>
              </a:rPr>
              <a:t>Course/Program Requirements</a:t>
            </a:r>
          </a:p>
        </p:txBody>
      </p:sp>
    </p:spTree>
    <p:extLst>
      <p:ext uri="{BB962C8B-B14F-4D97-AF65-F5344CB8AC3E}">
        <p14:creationId xmlns:p14="http://schemas.microsoft.com/office/powerpoint/2010/main" val="390666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FAB603-F352-4A58-914B-E4E875696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ü"/>
            </a:pPr>
            <a:r>
              <a:rPr lang="en-CA" sz="2800" dirty="0"/>
              <a:t>1 – 3 years repayment period</a:t>
            </a:r>
          </a:p>
          <a:p>
            <a:pPr lvl="1">
              <a:buFont typeface="Wingdings" pitchFamily="2" charset="2"/>
              <a:buChar char="ü"/>
            </a:pPr>
            <a:r>
              <a:rPr lang="en-CA" sz="2800" dirty="0"/>
              <a:t>During the program, pay interest only </a:t>
            </a:r>
          </a:p>
          <a:p>
            <a:pPr lvl="1">
              <a:buFont typeface="Wingdings" pitchFamily="2" charset="2"/>
              <a:buChar char="ü"/>
            </a:pPr>
            <a:r>
              <a:rPr lang="en-CA" sz="2800" dirty="0"/>
              <a:t>Repayment starts 3 m after completion of the program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CFD1C7-35CB-439F-A5E9-EAB5BE543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/>
          </a:p>
          <a:p>
            <a:fld id="{6326956A-A96B-4810-9401-5FFF7A529E0B}" type="slidenum">
              <a:rPr lang="en-CA" smtClean="0"/>
              <a:pPr/>
              <a:t>18</a:t>
            </a:fld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297756-3C88-4384-AD7D-D2A4C5CDF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B050"/>
                </a:solidFill>
                <a:effectLst/>
              </a:rPr>
              <a:t>Repayment – PD Loans</a:t>
            </a:r>
          </a:p>
        </p:txBody>
      </p:sp>
    </p:spTree>
    <p:extLst>
      <p:ext uri="{BB962C8B-B14F-4D97-AF65-F5344CB8AC3E}">
        <p14:creationId xmlns:p14="http://schemas.microsoft.com/office/powerpoint/2010/main" val="190548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775"/>
            <a:ext cx="8229600" cy="1143000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rgbClr val="00B050"/>
                </a:solidFill>
                <a:effectLst/>
              </a:rPr>
              <a:t>Ottawa Community Loan Fund - OCLF</a:t>
            </a:r>
            <a:endParaRPr lang="en-CA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fr-CA" sz="2400" dirty="0" err="1"/>
              <a:t>Who</a:t>
            </a:r>
            <a:r>
              <a:rPr lang="fr-CA" sz="2400" dirty="0"/>
              <a:t> </a:t>
            </a:r>
            <a:r>
              <a:rPr lang="fr-CA" sz="2400" dirty="0" err="1"/>
              <a:t>we</a:t>
            </a:r>
            <a:r>
              <a:rPr lang="fr-CA" sz="2400" dirty="0"/>
              <a:t> are:</a:t>
            </a:r>
          </a:p>
          <a:p>
            <a:pPr lvl="1"/>
            <a:r>
              <a:rPr lang="fr-CA" sz="1900" dirty="0"/>
              <a:t>A local Not-for-Profit </a:t>
            </a:r>
            <a:r>
              <a:rPr lang="fr-CA" sz="1900" dirty="0" err="1"/>
              <a:t>organization</a:t>
            </a:r>
            <a:r>
              <a:rPr lang="fr-CA" sz="1900" dirty="0"/>
              <a:t> </a:t>
            </a:r>
            <a:r>
              <a:rPr lang="fr-CA" sz="1900" dirty="0" err="1"/>
              <a:t>established</a:t>
            </a:r>
            <a:r>
              <a:rPr lang="fr-CA" sz="1900" dirty="0"/>
              <a:t> in 2000</a:t>
            </a:r>
          </a:p>
          <a:p>
            <a:pPr lvl="1"/>
            <a:r>
              <a:rPr lang="fr-CA" sz="1900" dirty="0" err="1"/>
              <a:t>Provide</a:t>
            </a:r>
            <a:r>
              <a:rPr lang="fr-CA" sz="1900" dirty="0"/>
              <a:t> </a:t>
            </a:r>
            <a:r>
              <a:rPr lang="fr-CA" sz="1900" b="1" dirty="0" err="1"/>
              <a:t>microloans</a:t>
            </a:r>
            <a:r>
              <a:rPr lang="fr-CA" sz="1900" dirty="0"/>
              <a:t> for business and </a:t>
            </a:r>
            <a:r>
              <a:rPr lang="fr-CA" sz="1900" dirty="0" err="1"/>
              <a:t>professional</a:t>
            </a:r>
            <a:r>
              <a:rPr lang="fr-CA" sz="1900" dirty="0"/>
              <a:t> </a:t>
            </a:r>
            <a:r>
              <a:rPr lang="fr-CA" sz="1900" dirty="0" err="1"/>
              <a:t>development</a:t>
            </a:r>
            <a:endParaRPr lang="fr-CA" sz="1900" dirty="0"/>
          </a:p>
          <a:p>
            <a:pPr lvl="1"/>
            <a:r>
              <a:rPr lang="fr-CA" sz="1900" dirty="0" err="1"/>
              <a:t>Offer</a:t>
            </a:r>
            <a:r>
              <a:rPr lang="fr-CA" sz="1900" dirty="0"/>
              <a:t> </a:t>
            </a:r>
            <a:r>
              <a:rPr lang="fr-CA" sz="1900" b="1" dirty="0" err="1"/>
              <a:t>educational</a:t>
            </a:r>
            <a:r>
              <a:rPr lang="fr-CA" sz="1900" b="1" dirty="0"/>
              <a:t> services </a:t>
            </a:r>
            <a:r>
              <a:rPr lang="fr-CA" sz="1900" dirty="0"/>
              <a:t>in </a:t>
            </a:r>
            <a:r>
              <a:rPr lang="fr-CA" sz="1900" dirty="0" err="1"/>
              <a:t>entrepreneurship</a:t>
            </a:r>
            <a:r>
              <a:rPr lang="fr-CA" sz="1900" dirty="0"/>
              <a:t> and </a:t>
            </a:r>
            <a:r>
              <a:rPr lang="fr-CA" sz="1900" dirty="0" err="1"/>
              <a:t>financial</a:t>
            </a:r>
            <a:r>
              <a:rPr lang="fr-CA" sz="1900" dirty="0"/>
              <a:t> </a:t>
            </a:r>
            <a:r>
              <a:rPr lang="fr-CA" sz="1900" dirty="0" err="1"/>
              <a:t>empowerment</a:t>
            </a:r>
            <a:endParaRPr lang="fr-CA" sz="1900" dirty="0"/>
          </a:p>
          <a:p>
            <a:pPr lvl="1"/>
            <a:endParaRPr lang="fr-CA" sz="1900" dirty="0"/>
          </a:p>
          <a:p>
            <a:r>
              <a:rPr lang="fr-CA" sz="2400" dirty="0" err="1"/>
              <a:t>Funders</a:t>
            </a:r>
            <a:r>
              <a:rPr lang="fr-CA" sz="2400" dirty="0"/>
              <a:t> </a:t>
            </a:r>
            <a:r>
              <a:rPr lang="fr-CA" sz="2400" dirty="0" err="1"/>
              <a:t>include</a:t>
            </a:r>
            <a:r>
              <a:rPr lang="fr-CA" sz="2400" dirty="0"/>
              <a:t>:</a:t>
            </a:r>
          </a:p>
          <a:p>
            <a:pPr lvl="1"/>
            <a:r>
              <a:rPr lang="fr-CA" sz="1900" dirty="0"/>
              <a:t>IRCC, City of Ottawa and Ontario Trillium </a:t>
            </a:r>
            <a:r>
              <a:rPr lang="fr-CA" sz="1900" dirty="0" err="1"/>
              <a:t>Foundation</a:t>
            </a:r>
            <a:endParaRPr lang="fr-CA" sz="1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DF3A09-B2C4-4492-9289-A4476D33C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586899"/>
            <a:ext cx="1161674" cy="13906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001834-0A40-43D8-BF19-334FDD1D4C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737" y="4750473"/>
            <a:ext cx="1256537" cy="5317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9AD93D-6434-423D-B598-302DF939D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13" y="4946033"/>
            <a:ext cx="3803658" cy="3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98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an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6E5E5"/>
              </a:clrFrom>
              <a:clrTo>
                <a:srgbClr val="E6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766" y="1722024"/>
            <a:ext cx="1209122" cy="60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p5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18204" r="8836" b="16703"/>
          <a:stretch/>
        </p:blipFill>
        <p:spPr bwMode="auto">
          <a:xfrm>
            <a:off x="3066172" y="443736"/>
            <a:ext cx="1853479" cy="78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LIP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06" y="3910743"/>
            <a:ext cx="1632595" cy="101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OTTPUBLIB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54" y="5217677"/>
            <a:ext cx="2342049" cy="56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ocdsb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063" y="3585234"/>
            <a:ext cx="2046263" cy="38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qchc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233" y="4385088"/>
            <a:ext cx="1877872" cy="85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mca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2" y="2284267"/>
            <a:ext cx="1673912" cy="85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worldskills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550" y="2524028"/>
            <a:ext cx="1777777" cy="49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YSB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49" y="3296999"/>
            <a:ext cx="1598597" cy="72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sp8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301" y="2738812"/>
            <a:ext cx="1333932" cy="58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IWSO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653136"/>
            <a:ext cx="1175209" cy="106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sp6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62" y="3795561"/>
            <a:ext cx="1164007" cy="64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CP11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603" y="3390329"/>
            <a:ext cx="744706" cy="92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cp9">
            <a:hlinkClick r:id="rId29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851" y="5531280"/>
            <a:ext cx="2126823" cy="36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algponquincollege">
            <a:hlinkClick r:id="rId31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985" y="4539222"/>
            <a:ext cx="1487913" cy="39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LACITE">
            <a:hlinkClick r:id="rId3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980" y="2678326"/>
            <a:ext cx="1343323" cy="34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cesoc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Image result for cesoc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Image result for cesoc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51" y="1132817"/>
            <a:ext cx="1978497" cy="88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OILLMP Logo">
            <a:hlinkClick r:id="rId36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40" y="989823"/>
            <a:ext cx="1482549" cy="5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137" y="1206158"/>
            <a:ext cx="1584176" cy="46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38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F30E4F-850F-4F0E-B9E0-9FB98DA88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432" y="3810000"/>
            <a:ext cx="8229600" cy="4525963"/>
          </a:xfrm>
        </p:spPr>
        <p:txBody>
          <a:bodyPr/>
          <a:lstStyle/>
          <a:p>
            <a:r>
              <a:rPr lang="fr-CA" sz="2400" dirty="0"/>
              <a:t>First point of contact</a:t>
            </a:r>
          </a:p>
          <a:p>
            <a:r>
              <a:rPr lang="fr-CA" sz="2400" dirty="0" err="1"/>
              <a:t>We</a:t>
            </a:r>
            <a:r>
              <a:rPr lang="fr-CA" sz="2400" dirty="0"/>
              <a:t> help </a:t>
            </a:r>
            <a:r>
              <a:rPr lang="fr-CA" sz="2400" dirty="0" err="1"/>
              <a:t>prepare</a:t>
            </a:r>
            <a:r>
              <a:rPr lang="fr-CA" sz="2400" dirty="0"/>
              <a:t> </a:t>
            </a:r>
            <a:r>
              <a:rPr lang="fr-CA" sz="2400" dirty="0" err="1"/>
              <a:t>you</a:t>
            </a:r>
            <a:r>
              <a:rPr lang="fr-CA" sz="2400" dirty="0"/>
              <a:t>:</a:t>
            </a:r>
          </a:p>
          <a:p>
            <a:pPr lvl="1"/>
            <a:r>
              <a:rPr lang="fr-CA" sz="1900" dirty="0" err="1"/>
              <a:t>Assess</a:t>
            </a:r>
            <a:r>
              <a:rPr lang="fr-CA" sz="1900" dirty="0"/>
              <a:t> </a:t>
            </a:r>
            <a:r>
              <a:rPr lang="fr-CA" sz="1900" dirty="0" err="1"/>
              <a:t>your</a:t>
            </a:r>
            <a:r>
              <a:rPr lang="fr-CA" sz="1900" dirty="0"/>
              <a:t> </a:t>
            </a:r>
            <a:r>
              <a:rPr lang="fr-CA" sz="1900" dirty="0" err="1"/>
              <a:t>readiness</a:t>
            </a:r>
            <a:endParaRPr lang="fr-CA" sz="1900" dirty="0"/>
          </a:p>
          <a:p>
            <a:pPr lvl="1"/>
            <a:r>
              <a:rPr lang="fr-CA" sz="1900" dirty="0"/>
              <a:t>Support </a:t>
            </a:r>
            <a:r>
              <a:rPr lang="fr-CA" sz="1900" dirty="0" err="1"/>
              <a:t>with</a:t>
            </a:r>
            <a:r>
              <a:rPr lang="fr-CA" sz="1900" dirty="0"/>
              <a:t> the Business Plan &amp; Cash-Flow</a:t>
            </a:r>
          </a:p>
          <a:p>
            <a:r>
              <a:rPr lang="fr-CA" sz="2400" dirty="0" err="1"/>
              <a:t>Liase</a:t>
            </a:r>
            <a:r>
              <a:rPr lang="fr-CA" sz="2400" dirty="0"/>
              <a:t> </a:t>
            </a:r>
            <a:r>
              <a:rPr lang="fr-CA" sz="2400" dirty="0" err="1"/>
              <a:t>with</a:t>
            </a:r>
            <a:r>
              <a:rPr lang="fr-CA" sz="2400" dirty="0"/>
              <a:t> </a:t>
            </a:r>
            <a:r>
              <a:rPr lang="fr-CA" sz="2400" dirty="0" err="1"/>
              <a:t>lending</a:t>
            </a:r>
            <a:r>
              <a:rPr lang="fr-CA" sz="2400" dirty="0"/>
              <a:t> </a:t>
            </a:r>
            <a:r>
              <a:rPr lang="fr-CA" sz="2400" dirty="0" err="1"/>
              <a:t>partners</a:t>
            </a:r>
            <a:endParaRPr lang="fr-CA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E46E3C-1734-44E0-A6AB-FD733DA3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/>
          </a:p>
          <a:p>
            <a:fld id="{6326956A-A96B-4810-9401-5FFF7A529E0B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D73E1E-1191-4597-B3E6-DE8EBD5B9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 err="1">
                <a:solidFill>
                  <a:srgbClr val="00B050"/>
                </a:solidFill>
                <a:effectLst/>
              </a:rPr>
              <a:t>OCLF’s</a:t>
            </a:r>
            <a:r>
              <a:rPr lang="fr-CA" sz="3200" dirty="0">
                <a:solidFill>
                  <a:srgbClr val="00B050"/>
                </a:solidFill>
                <a:effectLst/>
              </a:rPr>
              <a:t> </a:t>
            </a:r>
            <a:r>
              <a:rPr lang="fr-CA" sz="3200" dirty="0" err="1">
                <a:solidFill>
                  <a:srgbClr val="00B050"/>
                </a:solidFill>
                <a:effectLst/>
              </a:rPr>
              <a:t>Role</a:t>
            </a:r>
            <a:endParaRPr lang="fr-CA" sz="3200" dirty="0">
              <a:solidFill>
                <a:srgbClr val="00B050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48ED12-CBB4-450C-9635-B355A0E15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143000"/>
            <a:ext cx="290362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0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CD2C24-86AA-44BC-AEC2-E2A919D22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Work </a:t>
            </a:r>
            <a:r>
              <a:rPr lang="fr-CA" dirty="0" err="1"/>
              <a:t>with</a:t>
            </a:r>
            <a:r>
              <a:rPr lang="fr-CA" dirty="0"/>
              <a:t> </a:t>
            </a:r>
            <a:r>
              <a:rPr lang="fr-CA" dirty="0" err="1"/>
              <a:t>our</a:t>
            </a:r>
            <a:r>
              <a:rPr lang="fr-CA" dirty="0"/>
              <a:t> </a:t>
            </a:r>
            <a:r>
              <a:rPr lang="fr-CA" dirty="0" err="1"/>
              <a:t>lending</a:t>
            </a:r>
            <a:r>
              <a:rPr lang="fr-CA" dirty="0"/>
              <a:t> </a:t>
            </a:r>
            <a:r>
              <a:rPr lang="fr-CA" dirty="0" err="1"/>
              <a:t>partners</a:t>
            </a:r>
            <a:r>
              <a:rPr lang="fr-CA" dirty="0"/>
              <a:t> </a:t>
            </a:r>
            <a:r>
              <a:rPr lang="fr-CA" dirty="0" err="1"/>
              <a:t>who</a:t>
            </a:r>
            <a:r>
              <a:rPr lang="fr-CA" dirty="0"/>
              <a:t>:</a:t>
            </a:r>
          </a:p>
          <a:p>
            <a:pPr lvl="1"/>
            <a:r>
              <a:rPr lang="fr-CA" dirty="0" err="1"/>
              <a:t>Provide</a:t>
            </a:r>
            <a:r>
              <a:rPr lang="fr-CA" dirty="0"/>
              <a:t> the capital </a:t>
            </a:r>
          </a:p>
          <a:p>
            <a:pPr lvl="1"/>
            <a:r>
              <a:rPr lang="fr-CA" dirty="0" err="1"/>
              <a:t>Establish</a:t>
            </a:r>
            <a:r>
              <a:rPr lang="fr-CA" dirty="0"/>
              <a:t> the </a:t>
            </a:r>
            <a:r>
              <a:rPr lang="fr-CA" dirty="0" err="1"/>
              <a:t>terms</a:t>
            </a:r>
            <a:r>
              <a:rPr lang="fr-CA" dirty="0"/>
              <a:t> and conditions</a:t>
            </a:r>
          </a:p>
          <a:p>
            <a:pPr lvl="1"/>
            <a:r>
              <a:rPr lang="fr-CA" dirty="0"/>
              <a:t>Set the </a:t>
            </a:r>
            <a:r>
              <a:rPr lang="fr-CA" dirty="0" err="1"/>
              <a:t>interest</a:t>
            </a:r>
            <a:r>
              <a:rPr lang="fr-CA" dirty="0"/>
              <a:t> rate</a:t>
            </a:r>
          </a:p>
          <a:p>
            <a:pPr marL="0" indent="0">
              <a:buNone/>
            </a:pPr>
            <a:endParaRPr lang="fr-CA" sz="900" dirty="0"/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86EEDC-154D-4C26-A021-F9A15A201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/>
          </a:p>
          <a:p>
            <a:fld id="{6326956A-A96B-4810-9401-5FFF7A529E0B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357323-F134-4E94-A38D-5F12DC54B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 err="1">
                <a:solidFill>
                  <a:srgbClr val="00B050"/>
                </a:solidFill>
                <a:effectLst/>
              </a:rPr>
              <a:t>Lending</a:t>
            </a:r>
            <a:r>
              <a:rPr lang="fr-CA" sz="3200" dirty="0">
                <a:solidFill>
                  <a:srgbClr val="00B050"/>
                </a:solidFill>
                <a:effectLst/>
              </a:rPr>
              <a:t> </a:t>
            </a:r>
            <a:r>
              <a:rPr lang="fr-CA" sz="3200" dirty="0" err="1">
                <a:solidFill>
                  <a:srgbClr val="00B050"/>
                </a:solidFill>
                <a:effectLst/>
              </a:rPr>
              <a:t>Partners</a:t>
            </a:r>
            <a:endParaRPr lang="fr-CA" sz="3200" dirty="0">
              <a:solidFill>
                <a:srgbClr val="00B050"/>
              </a:solidFill>
              <a:effectLst/>
            </a:endParaRPr>
          </a:p>
        </p:txBody>
      </p:sp>
      <p:pic>
        <p:nvPicPr>
          <p:cNvPr id="6" name="Picture 2" descr="Futurpreneur Canada">
            <a:extLst>
              <a:ext uri="{FF2B5EF4-FFF2-40B4-BE49-F238E27FC236}">
                <a16:creationId xmlns:a16="http://schemas.microsoft.com/office/drawing/2014/main" id="{ECB7EC64-A365-4BC8-B0DB-20B5E4BB9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92646"/>
            <a:ext cx="2323984" cy="72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4A3B173-339B-4109-8401-7DFEACB41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6" y="3992646"/>
            <a:ext cx="2199124" cy="81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14394EE3-4B60-4700-B642-B03420E302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3747169"/>
            <a:ext cx="2038350" cy="130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08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01ED19-1B66-428F-BD09-DB16A81C9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Clr>
                <a:schemeClr val="accent1"/>
              </a:buClr>
              <a:buNone/>
              <a:defRPr/>
            </a:pPr>
            <a:r>
              <a:rPr lang="fr-CA" sz="2400" dirty="0" err="1"/>
              <a:t>Borrower</a:t>
            </a:r>
            <a:r>
              <a:rPr lang="fr-CA" sz="2400" dirty="0"/>
              <a:t>:			Business: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9F5C2-FFF6-4862-9623-DB3F1F1E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/>
          </a:p>
          <a:p>
            <a:fld id="{6326956A-A96B-4810-9401-5FFF7A529E0B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6F9273-A4BD-4BC0-A794-D32E04DDE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900" dirty="0" err="1">
                <a:solidFill>
                  <a:srgbClr val="00B050"/>
                </a:solidFill>
                <a:effectLst/>
              </a:rPr>
              <a:t>Eligibility</a:t>
            </a:r>
            <a:r>
              <a:rPr lang="fr-CA" sz="2900" dirty="0">
                <a:solidFill>
                  <a:srgbClr val="00B050"/>
                </a:solidFill>
                <a:effectLst/>
              </a:rPr>
              <a:t>: Alterna Community Micro Finance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909946C-FA53-4FA1-AF05-387438CDC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869" y="4311632"/>
            <a:ext cx="1895986" cy="189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52B611-0B3B-44A5-9B1F-E1779E4B4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553825"/>
              </p:ext>
            </p:extLst>
          </p:nvPr>
        </p:nvGraphicFramePr>
        <p:xfrm>
          <a:off x="568428" y="2032189"/>
          <a:ext cx="3140075" cy="3424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2675">
                  <a:extLst>
                    <a:ext uri="{9D8B030D-6E8A-4147-A177-3AD203B41FA5}">
                      <a16:colId xmlns:a16="http://schemas.microsoft.com/office/drawing/2014/main" val="140427271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7509602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Criteria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Description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5985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Age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18+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853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Residency Status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Permanent Resident or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Canadian Citizen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0555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Credit Standing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Acceptable Credit Score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Payments in Good Standing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Bankruptcy Discharge 2 years+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303528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589E66-F334-4098-B56B-A864A0A53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96275"/>
              </p:ext>
            </p:extLst>
          </p:nvPr>
        </p:nvGraphicFramePr>
        <p:xfrm>
          <a:off x="4179558" y="2032189"/>
          <a:ext cx="3140075" cy="3508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2675">
                  <a:extLst>
                    <a:ext uri="{9D8B030D-6E8A-4147-A177-3AD203B41FA5}">
                      <a16:colId xmlns:a16="http://schemas.microsoft.com/office/drawing/2014/main" val="102758378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9809289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Criteria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Description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7512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Age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Less than 5 years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5959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Phase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</a:rPr>
                        <a:t>Start up &lt;5 years</a:t>
                      </a:r>
                      <a:endParaRPr lang="en-US" sz="11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en-US" sz="1400" baseline="30000">
                          <a:effectLst/>
                        </a:rPr>
                        <a:t>st</a:t>
                      </a:r>
                      <a:r>
                        <a:rPr lang="en-US" sz="1400">
                          <a:effectLst/>
                        </a:rPr>
                        <a:t> financing source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7510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Sectors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Exceptions: </a:t>
                      </a:r>
                      <a:endParaRPr lang="en-US" sz="1100" dirty="0">
                        <a:effectLst/>
                      </a:endParaRP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100" dirty="0">
                          <a:effectLst/>
                        </a:rPr>
                        <a:t>R&amp;D</a:t>
                      </a: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100" dirty="0">
                          <a:effectLst/>
                        </a:rPr>
                        <a:t>Sexual, Drug Related</a:t>
                      </a: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100" dirty="0">
                          <a:effectLst/>
                        </a:rPr>
                        <a:t>Religious Purpose</a:t>
                      </a: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100" dirty="0">
                          <a:effectLst/>
                        </a:rPr>
                        <a:t>Insurance/Real-estate Brokers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Everything else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1005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32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C0EEF0-464E-4DAE-A5BA-DA8CA6AB1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partnership with </a:t>
            </a:r>
            <a:r>
              <a:rPr lang="en-US" sz="2400" dirty="0" err="1"/>
              <a:t>Futurpreneur</a:t>
            </a:r>
            <a:endParaRPr lang="en-US" sz="2400" dirty="0"/>
          </a:p>
          <a:p>
            <a:r>
              <a:rPr lang="en-US" sz="2400" dirty="0"/>
              <a:t>Program for young entrepreneurs aged 18 – 39</a:t>
            </a:r>
          </a:p>
          <a:p>
            <a:r>
              <a:rPr lang="en-US" sz="2400" dirty="0"/>
              <a:t>Start-up resources for perfecting the business plan</a:t>
            </a:r>
          </a:p>
          <a:p>
            <a:r>
              <a:rPr lang="en-US" sz="2400" dirty="0"/>
              <a:t>Offer mentoring with a matched community mentor</a:t>
            </a:r>
          </a:p>
          <a:p>
            <a:r>
              <a:rPr lang="en-US" sz="2400" dirty="0"/>
              <a:t>Financing of up to $45,000 </a:t>
            </a:r>
          </a:p>
          <a:p>
            <a:pPr lvl="1"/>
            <a:r>
              <a:rPr lang="en-US" sz="1900" dirty="0"/>
              <a:t>In partnership with Business Development Bank of Canada</a:t>
            </a:r>
          </a:p>
          <a:p>
            <a:r>
              <a:rPr lang="en-US" sz="2400" dirty="0"/>
              <a:t>Expertise and Resources to help entrepreneurs get connected to grow a successful business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30B3A9-59AD-4454-A1D8-42BEDE19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/>
          </a:p>
          <a:p>
            <a:fld id="{6326956A-A96B-4810-9401-5FFF7A529E0B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FC9202-219E-4198-956A-AB2CF57ED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effectLst/>
              </a:rPr>
              <a:t>Start-up!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0D35A67-AD96-4AFF-B219-8AFCA0A59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931" y="4536763"/>
            <a:ext cx="3684658" cy="153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5856625F-93B7-41FD-BA01-8F795AF855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940" y="3114612"/>
            <a:ext cx="1000919" cy="64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205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01ED19-1B66-428F-BD09-DB16A81C9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Clr>
                <a:schemeClr val="accent1"/>
              </a:buClr>
              <a:buNone/>
              <a:defRPr/>
            </a:pPr>
            <a:r>
              <a:rPr lang="fr-CA" sz="2400" dirty="0"/>
              <a:t>Entrepreneur:		Business: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D9F5C2-FFF6-4862-9623-DB3F1F1E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/>
          </a:p>
          <a:p>
            <a:fld id="{6326956A-A96B-4810-9401-5FFF7A529E0B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6F9273-A4BD-4BC0-A794-D32E04DDE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 err="1">
                <a:solidFill>
                  <a:srgbClr val="00B050"/>
                </a:solidFill>
                <a:effectLst/>
              </a:rPr>
              <a:t>Eligibility</a:t>
            </a:r>
            <a:r>
              <a:rPr lang="fr-CA" sz="3200" dirty="0">
                <a:solidFill>
                  <a:srgbClr val="00B050"/>
                </a:solidFill>
                <a:effectLst/>
              </a:rPr>
              <a:t>: Start-up Program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909946C-FA53-4FA1-AF05-387438CDC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869" y="4311632"/>
            <a:ext cx="1895986" cy="189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396A85B-7CB3-4A01-9EF8-8B45A4C8F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390163"/>
              </p:ext>
            </p:extLst>
          </p:nvPr>
        </p:nvGraphicFramePr>
        <p:xfrm>
          <a:off x="457200" y="2057400"/>
          <a:ext cx="3025775" cy="2967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8375">
                  <a:extLst>
                    <a:ext uri="{9D8B030D-6E8A-4147-A177-3AD203B41FA5}">
                      <a16:colId xmlns:a16="http://schemas.microsoft.com/office/drawing/2014/main" val="119510559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3167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Criteria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Description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6341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 – 39 years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0079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Status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Permanent Resident or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Canadian Citizen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2336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Students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Must be in Graduating Year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2627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Credit Standing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Payments in Good Standing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Have Not Declared Bankruptcy in The Past 5 Years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373907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9F96086-2626-47CB-9364-84D7D7A32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653169"/>
              </p:ext>
            </p:extLst>
          </p:nvPr>
        </p:nvGraphicFramePr>
        <p:xfrm>
          <a:off x="4148139" y="2057400"/>
          <a:ext cx="3025775" cy="3310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8375">
                  <a:extLst>
                    <a:ext uri="{9D8B030D-6E8A-4147-A177-3AD203B41FA5}">
                      <a16:colId xmlns:a16="http://schemas.microsoft.com/office/drawing/2014/main" val="40150186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8560142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Criteria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Description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6461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Less than 12 months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129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Phase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Start-up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1495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Partnerships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Majority partner must be between 18-39 and own 51%+ shares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1771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Sectors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Exceptions:</a:t>
                      </a:r>
                      <a:endParaRPr lang="en-US" sz="1100" dirty="0">
                        <a:effectLst/>
                      </a:endParaRP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100" dirty="0">
                          <a:effectLst/>
                        </a:rPr>
                        <a:t>R&amp;D</a:t>
                      </a: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100" dirty="0">
                          <a:effectLst/>
                        </a:rPr>
                        <a:t>Sexual, Drug Related</a:t>
                      </a: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100" dirty="0">
                          <a:effectLst/>
                        </a:rPr>
                        <a:t>Religious Purpose</a:t>
                      </a: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100" dirty="0">
                          <a:effectLst/>
                        </a:rPr>
                        <a:t>Insurance Brokers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Everything else</a:t>
                      </a:r>
                      <a:endParaRPr lang="en-US" sz="1100" dirty="0">
                        <a:effectLst/>
                      </a:endParaRPr>
                    </a:p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403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99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996B2-6300-4186-9F76-2871EDD0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/>
          </a:p>
          <a:p>
            <a:fld id="{6326956A-A96B-4810-9401-5FFF7A529E0B}" type="slidenum">
              <a:rPr lang="en-CA" smtClean="0"/>
              <a:pPr/>
              <a:t>9</a:t>
            </a:fld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843FEF-F94D-4C5C-9A8F-678D4D50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  <a:effectLst/>
              </a:rPr>
              <a:t>Examples: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0EB0B32D-BF95-4CAB-A792-702D0D7AB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07" y="1554586"/>
            <a:ext cx="945478" cy="125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AA907A-45DE-425C-BC87-80575B8E0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878" y="1534716"/>
            <a:ext cx="1078706" cy="143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3DDEBD4-FD02-4F2D-9F6C-A1BA680E3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32362" r="19385" b="35275"/>
          <a:stretch>
            <a:fillRect/>
          </a:stretch>
        </p:blipFill>
        <p:spPr bwMode="auto">
          <a:xfrm>
            <a:off x="3148892" y="1488282"/>
            <a:ext cx="1062038" cy="62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B9D2CF7-F520-4C66-9F94-4B10EBCE4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50" y="308054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F0DCF021-A831-401E-8AF5-F3E5612AF0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27" y="1848447"/>
            <a:ext cx="1473994" cy="73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8EB074A0-23B9-41AF-A034-1FD9D026B8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00" y="1897604"/>
            <a:ext cx="1059656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B81B75D4-3E7B-4A63-B7CB-4D46025660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78" y="3068723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C1E88576-A809-406D-ABFB-2E2A43085C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32" y="1913930"/>
            <a:ext cx="2471738" cy="137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4388C85D-CEF1-46E7-98EB-BBEB64DD1A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254" y="2758850"/>
            <a:ext cx="1778794" cy="75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3BFB2DE9-08E4-4B0A-871F-43BFF5F41F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10" y="2728232"/>
            <a:ext cx="1084659" cy="10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225B3C7B-ED2B-491D-8E5D-A2DC02CA30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431" y="2726193"/>
            <a:ext cx="1079897" cy="144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2AA90B18-8A89-48AF-AD5C-4A4B776A0A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99" y="4285060"/>
            <a:ext cx="127992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29BFA6CA-9F66-494D-89DB-CA85975682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959" y="3432403"/>
            <a:ext cx="348853" cy="157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56A35078-DF5A-4E42-B26B-0B369156A63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630" y="4460874"/>
            <a:ext cx="143946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0A5D3001-DEAB-4C50-867D-8513F487FDB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56" y="4982085"/>
            <a:ext cx="926306" cy="75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>
            <a:extLst>
              <a:ext uri="{FF2B5EF4-FFF2-40B4-BE49-F238E27FC236}">
                <a16:creationId xmlns:a16="http://schemas.microsoft.com/office/drawing/2014/main" id="{EB1A604E-5487-4CA4-844C-0FA686BE910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406" y="5269707"/>
            <a:ext cx="566738" cy="56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E5A2AD93-C6BC-4B31-BFCA-E724884437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5194698"/>
            <a:ext cx="903685" cy="64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5798F537-2696-4840-8A19-3B1299DC2EE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910" y="3367769"/>
            <a:ext cx="956072" cy="78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C2565983-11D9-427B-A00C-844C87F9948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866" y="4598194"/>
            <a:ext cx="215145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Laura\Pictures\backdrop.jpg">
            <a:extLst>
              <a:ext uri="{FF2B5EF4-FFF2-40B4-BE49-F238E27FC236}">
                <a16:creationId xmlns:a16="http://schemas.microsoft.com/office/drawing/2014/main" id="{4B179065-7C5F-4F97-BC67-0D2FA8C63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78" y="5207537"/>
            <a:ext cx="121562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CB7C5FBC-ECEC-4EAE-A2A5-E65508E0B44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78" y="3896831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359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0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00B05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149F41DFC351EC44BBFE350C4E21FE2F" ma:contentTypeVersion="0" ma:contentTypeDescription="Upload an image or a photograph." ma:contentTypeScope="" ma:versionID="3d4838955d0e06eb235d9996d7dc506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bece2fad494c46aba9b50cf0a7c2c7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6AC87AA-451F-45B6-A981-83F2C7D829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7A4B54-DF54-4C88-86FB-8F2C31A29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5D345B-4C28-4C8E-BE56-BF5E237BD215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4123</TotalTime>
  <Words>690</Words>
  <Application>Microsoft Macintosh PowerPoint</Application>
  <PresentationFormat>On-screen Show (4:3)</PresentationFormat>
  <Paragraphs>214</Paragraphs>
  <Slides>18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Century Gothic</vt:lpstr>
      <vt:lpstr>Courier New</vt:lpstr>
      <vt:lpstr>Lucida Sans Unicode</vt:lpstr>
      <vt:lpstr>Symbol</vt:lpstr>
      <vt:lpstr>Times New Roman</vt:lpstr>
      <vt:lpstr>Wingdings</vt:lpstr>
      <vt:lpstr>Wingdings 2</vt:lpstr>
      <vt:lpstr>Concourse</vt:lpstr>
      <vt:lpstr>OCLF: Lending a Hand in Business</vt:lpstr>
      <vt:lpstr>Ottawa Community Loan Fund - OCLF</vt:lpstr>
      <vt:lpstr>PowerPoint Presentation</vt:lpstr>
      <vt:lpstr>OCLF’s Role</vt:lpstr>
      <vt:lpstr>Lending Partners</vt:lpstr>
      <vt:lpstr>Eligibility: Alterna Community Micro Finance</vt:lpstr>
      <vt:lpstr>Start-up!</vt:lpstr>
      <vt:lpstr>Eligibility: Start-up Program</vt:lpstr>
      <vt:lpstr>Examples:</vt:lpstr>
      <vt:lpstr>Professional Development Loans</vt:lpstr>
      <vt:lpstr>What Courses Qualify for a Loan?</vt:lpstr>
      <vt:lpstr>Consider the Following</vt:lpstr>
      <vt:lpstr>Next Steps</vt:lpstr>
      <vt:lpstr>PowerPoint Presentation</vt:lpstr>
      <vt:lpstr>Appendix</vt:lpstr>
      <vt:lpstr>PowerPoint Presentation</vt:lpstr>
      <vt:lpstr>Course/Program Requirements</vt:lpstr>
      <vt:lpstr>Repayment – PD Loans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soumya</dc:creator>
  <cp:lastModifiedBy>Stephanie Pinnington</cp:lastModifiedBy>
  <cp:revision>359</cp:revision>
  <dcterms:created xsi:type="dcterms:W3CDTF">2016-07-27T19:37:29Z</dcterms:created>
  <dcterms:modified xsi:type="dcterms:W3CDTF">2018-10-16T14:44:58Z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0x01010200149F41DFC351EC44BBFE350C4E21FE2F</vt:lpwstr>
  </property>
</Properties>
</file>